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7"/>
  </p:notesMasterIdLst>
  <p:handoutMasterIdLst>
    <p:handoutMasterId r:id="rId8"/>
  </p:handoutMasterIdLst>
  <p:sldIdLst>
    <p:sldId id="256" r:id="rId4"/>
    <p:sldId id="298" r:id="rId5"/>
    <p:sldId id="300" r:id="rId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88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0D974-0561-4F94-B707-428AB29B216A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FE7E-1921-4EFD-A381-47CA5A5D26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666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0B810-6FB8-4958-ACEA-EED1FE35CBDF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C2A06-9CFC-4017-A78E-791E0662E3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648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2A06-9CFC-4017-A78E-791E0662E31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89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1830"/>
            <a:ext cx="9144000" cy="56844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Your Presentation Name Here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856846"/>
            <a:ext cx="9144000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1026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0538"/>
            <a:ext cx="3024336" cy="22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99792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716016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732240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673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3075806"/>
            <a:ext cx="2808312" cy="13684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8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36" y="925101"/>
            <a:ext cx="3168352" cy="383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2184" y="1061419"/>
            <a:ext cx="1827251" cy="2822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533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80" y="1497141"/>
            <a:ext cx="2808312" cy="340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55527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964472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9617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564872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288872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="" xmlns:a16="http://schemas.microsoft.com/office/drawing/2014/main" id="{A7341551-4697-41C7-A352-EF7170058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14" name="Picture 2" descr="E:\002-KIMS BUSINESS\007-02-Fullslidesppt-Contents\20161216\Stethoscope as symbol of medicine PowerPoint Templates\main-item-01.png">
            <a:extLst>
              <a:ext uri="{FF2B5EF4-FFF2-40B4-BE49-F238E27FC236}">
                <a16:creationId xmlns="" xmlns:a16="http://schemas.microsoft.com/office/drawing/2014/main" id="{704696FB-5704-44BE-A7C4-3766EFA77A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4">
            <a:extLst>
              <a:ext uri="{FF2B5EF4-FFF2-40B4-BE49-F238E27FC236}">
                <a16:creationId xmlns="" xmlns:a16="http://schemas.microsoft.com/office/drawing/2014/main" id="{112562F3-7C1E-4A0C-96A9-C0EE72521397}"/>
              </a:ext>
            </a:extLst>
          </p:cNvPr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66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80200"/>
            <a:ext cx="3600400" cy="358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932040" y="1408807"/>
            <a:ext cx="3312368" cy="2325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="" xmlns:a16="http://schemas.microsoft.com/office/drawing/2014/main" id="{3697A31B-4C32-45F0-9980-3B5F2D5511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8" name="Picture 2" descr="E:\002-KIMS BUSINESS\007-02-Fullslidesppt-Contents\20161216\Stethoscope as symbol of medicine PowerPoint Templates\main-item-01.png">
            <a:extLst>
              <a:ext uri="{FF2B5EF4-FFF2-40B4-BE49-F238E27FC236}">
                <a16:creationId xmlns="" xmlns:a16="http://schemas.microsoft.com/office/drawing/2014/main" id="{2B3A4CC3-A1A4-42DB-A940-EBD20187FA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4">
            <a:extLst>
              <a:ext uri="{FF2B5EF4-FFF2-40B4-BE49-F238E27FC236}">
                <a16:creationId xmlns="" xmlns:a16="http://schemas.microsoft.com/office/drawing/2014/main" id="{1A83409A-F47A-4922-AEBE-AE222BBF71BF}"/>
              </a:ext>
            </a:extLst>
          </p:cNvPr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233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672" y="3939902"/>
            <a:ext cx="295232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06" y="3947522"/>
            <a:ext cx="77616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39552" y="3723878"/>
            <a:ext cx="8064896" cy="10081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9552" y="0"/>
            <a:ext cx="8064896" cy="3363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9822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43808" y="0"/>
            <a:ext cx="345638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6461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5733" y="0"/>
            <a:ext cx="228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5733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89428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380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547664" y="406569"/>
            <a:ext cx="500404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STYLE</a:t>
            </a:r>
          </a:p>
        </p:txBody>
      </p:sp>
      <p:pic>
        <p:nvPicPr>
          <p:cNvPr id="5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6" y="329620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2931790"/>
            <a:ext cx="9144000" cy="22117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strike="sng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592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1720" y="0"/>
            <a:ext cx="2286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72000" y="257175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98" y="1561376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66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70378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87824" y="0"/>
            <a:ext cx="3168352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63838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93990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13222"/>
            <a:ext cx="2016224" cy="149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419872" y="1893198"/>
            <a:ext cx="5724128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139702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15766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24" y="1745754"/>
            <a:ext cx="223148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1902008"/>
            <a:ext cx="46754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63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2915816" y="0"/>
            <a:ext cx="6228184" cy="51435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87013D31-6B1B-457D-A2E1-324A15BA2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2715766"/>
            <a:ext cx="2808312" cy="208848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58499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203848" y="0"/>
            <a:ext cx="5940152" cy="51435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9872" y="123478"/>
            <a:ext cx="55446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7027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36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6032" y="0"/>
            <a:ext cx="1841728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691276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00" y="3867894"/>
            <a:ext cx="1265664" cy="93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66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72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2" r:id="rId2"/>
    <p:sldLayoutId id="2147483666" r:id="rId3"/>
    <p:sldLayoutId id="2147483667" r:id="rId4"/>
    <p:sldLayoutId id="2147483661" r:id="rId5"/>
    <p:sldLayoutId id="2147483660" r:id="rId6"/>
    <p:sldLayoutId id="2147483664" r:id="rId7"/>
    <p:sldLayoutId id="2147483677" r:id="rId8"/>
    <p:sldLayoutId id="2147483678" r:id="rId9"/>
    <p:sldLayoutId id="2147483669" r:id="rId10"/>
    <p:sldLayoutId id="2147483670" r:id="rId11"/>
    <p:sldLayoutId id="2147483679" r:id="rId12"/>
    <p:sldLayoutId id="2147483672" r:id="rId13"/>
    <p:sldLayoutId id="2147483673" r:id="rId14"/>
    <p:sldLayoutId id="2147483674" r:id="rId15"/>
    <p:sldLayoutId id="2147483675" r:id="rId16"/>
    <p:sldLayoutId id="2147483680" r:id="rId17"/>
    <p:sldLayoutId id="2147483656" r:id="rId1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 altLang="ko-KR" sz="2800" b="1" dirty="0" smtClean="0">
                <a:solidFill>
                  <a:srgbClr val="7030A0"/>
                </a:solidFill>
                <a:latin typeface="Chulabhorn Likit Text" pitchFamily="2" charset="-34"/>
                <a:ea typeface="맑은 고딕" pitchFamily="50" charset="-127"/>
                <a:cs typeface="Chulabhorn Likit Text" pitchFamily="2" charset="-34"/>
              </a:rPr>
              <a:t>การรับรองผลประเมินมาตรฐานระบบบริการสุขภาพ </a:t>
            </a:r>
            <a:endParaRPr lang="en-US" altLang="ko-KR" sz="2800" b="1" dirty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148" y="3900089"/>
            <a:ext cx="9144000" cy="43204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th-TH" altLang="ko-KR" sz="20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กรมสนับสนุนบริการสุขภาพ กระทรวงสาธารณสุข</a:t>
            </a:r>
            <a:endParaRPr lang="en-US" altLang="ko-KR" sz="2000" dirty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576481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altLang="ko-KR" sz="12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นายนิ</a:t>
            </a:r>
            <a:r>
              <a:rPr lang="th-TH" altLang="ko-KR" sz="1200" b="1" dirty="0" err="1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รันดร์</a:t>
            </a:r>
            <a:r>
              <a:rPr lang="th-TH" altLang="ko-KR" sz="12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  จิสวัสดิ์ </a:t>
            </a:r>
            <a:br>
              <a:rPr lang="th-TH" altLang="ko-KR" sz="12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</a:br>
            <a:r>
              <a:rPr lang="th-TH" altLang="ko-KR" sz="12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รองผู้อำนวยการศูนย์สนับสนุนบริการสุขภาพที่ ๑๒</a:t>
            </a:r>
            <a:endParaRPr lang="ko-KR" altLang="en-US" sz="1200" b="1" dirty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7"/>
          <a:stretch/>
        </p:blipFill>
        <p:spPr>
          <a:xfrm>
            <a:off x="8116182" y="123478"/>
            <a:ext cx="918082" cy="850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64686" y="65222"/>
            <a:ext cx="365760" cy="5026808"/>
          </a:xfrm>
          <a:custGeom>
            <a:avLst/>
            <a:gdLst>
              <a:gd name="connsiteX0" fmla="*/ 0 w 365760"/>
              <a:gd name="connsiteY0" fmla="*/ 0 h 5013960"/>
              <a:gd name="connsiteX1" fmla="*/ 0 w 365760"/>
              <a:gd name="connsiteY1" fmla="*/ 502920 h 5013960"/>
              <a:gd name="connsiteX2" fmla="*/ 365760 w 365760"/>
              <a:gd name="connsiteY2" fmla="*/ 502920 h 5013960"/>
              <a:gd name="connsiteX3" fmla="*/ 365760 w 365760"/>
              <a:gd name="connsiteY3" fmla="*/ 1249680 h 5013960"/>
              <a:gd name="connsiteX4" fmla="*/ 7620 w 365760"/>
              <a:gd name="connsiteY4" fmla="*/ 1249680 h 5013960"/>
              <a:gd name="connsiteX5" fmla="*/ 7620 w 365760"/>
              <a:gd name="connsiteY5" fmla="*/ 5013960 h 5013960"/>
              <a:gd name="connsiteX0" fmla="*/ 0 w 365760"/>
              <a:gd name="connsiteY0" fmla="*/ 0 h 4762500"/>
              <a:gd name="connsiteX1" fmla="*/ 0 w 365760"/>
              <a:gd name="connsiteY1" fmla="*/ 251460 h 4762500"/>
              <a:gd name="connsiteX2" fmla="*/ 365760 w 365760"/>
              <a:gd name="connsiteY2" fmla="*/ 251460 h 4762500"/>
              <a:gd name="connsiteX3" fmla="*/ 365760 w 365760"/>
              <a:gd name="connsiteY3" fmla="*/ 998220 h 4762500"/>
              <a:gd name="connsiteX4" fmla="*/ 7620 w 365760"/>
              <a:gd name="connsiteY4" fmla="*/ 998220 h 4762500"/>
              <a:gd name="connsiteX5" fmla="*/ 7620 w 365760"/>
              <a:gd name="connsiteY5" fmla="*/ 4762500 h 4762500"/>
              <a:gd name="connsiteX0" fmla="*/ 0 w 365760"/>
              <a:gd name="connsiteY0" fmla="*/ 0 h 4610100"/>
              <a:gd name="connsiteX1" fmla="*/ 0 w 365760"/>
              <a:gd name="connsiteY1" fmla="*/ 251460 h 4610100"/>
              <a:gd name="connsiteX2" fmla="*/ 365760 w 365760"/>
              <a:gd name="connsiteY2" fmla="*/ 251460 h 4610100"/>
              <a:gd name="connsiteX3" fmla="*/ 365760 w 365760"/>
              <a:gd name="connsiteY3" fmla="*/ 998220 h 4610100"/>
              <a:gd name="connsiteX4" fmla="*/ 7620 w 365760"/>
              <a:gd name="connsiteY4" fmla="*/ 998220 h 4610100"/>
              <a:gd name="connsiteX5" fmla="*/ 7620 w 365760"/>
              <a:gd name="connsiteY5" fmla="*/ 4610100 h 46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" h="4610100">
                <a:moveTo>
                  <a:pt x="0" y="0"/>
                </a:moveTo>
                <a:lnTo>
                  <a:pt x="0" y="251460"/>
                </a:lnTo>
                <a:lnTo>
                  <a:pt x="365760" y="251460"/>
                </a:lnTo>
                <a:lnTo>
                  <a:pt x="365760" y="998220"/>
                </a:lnTo>
                <a:lnTo>
                  <a:pt x="7620" y="998220"/>
                </a:lnTo>
                <a:lnTo>
                  <a:pt x="7620" y="4610100"/>
                </a:lnTo>
              </a:path>
            </a:pathLst>
          </a:cu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23478"/>
            <a:ext cx="8244408" cy="1074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899592" y="194948"/>
            <a:ext cx="8244408" cy="72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กลุ่ม 17"/>
          <p:cNvGrpSpPr/>
          <p:nvPr/>
        </p:nvGrpSpPr>
        <p:grpSpPr>
          <a:xfrm>
            <a:off x="1034076" y="1275606"/>
            <a:ext cx="7826430" cy="3240360"/>
            <a:chOff x="2414389" y="1187075"/>
            <a:chExt cx="6385064" cy="296830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389" y="1707654"/>
              <a:ext cx="6385064" cy="2447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389" y="1187075"/>
              <a:ext cx="6334075" cy="520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7"/>
          <a:stretch/>
        </p:blipFill>
        <p:spPr>
          <a:xfrm>
            <a:off x="161749" y="353522"/>
            <a:ext cx="918082" cy="850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1253390" y="490528"/>
            <a:ext cx="7536811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รายงานผลการประเมินมาตรฐานระบบบริการสุขภาพ </a:t>
            </a:r>
            <a:endParaRPr lang="en-US" sz="2000" b="1" dirty="0" smtClean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  <a:p>
            <a:r>
              <a:rPr lang="th-TH" sz="20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ปีงบประมาณ ๒๕๖๕</a:t>
            </a:r>
            <a:endParaRPr lang="en-US" sz="2000" b="1" dirty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48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64686" y="65222"/>
            <a:ext cx="365760" cy="5026808"/>
          </a:xfrm>
          <a:custGeom>
            <a:avLst/>
            <a:gdLst>
              <a:gd name="connsiteX0" fmla="*/ 0 w 365760"/>
              <a:gd name="connsiteY0" fmla="*/ 0 h 5013960"/>
              <a:gd name="connsiteX1" fmla="*/ 0 w 365760"/>
              <a:gd name="connsiteY1" fmla="*/ 502920 h 5013960"/>
              <a:gd name="connsiteX2" fmla="*/ 365760 w 365760"/>
              <a:gd name="connsiteY2" fmla="*/ 502920 h 5013960"/>
              <a:gd name="connsiteX3" fmla="*/ 365760 w 365760"/>
              <a:gd name="connsiteY3" fmla="*/ 1249680 h 5013960"/>
              <a:gd name="connsiteX4" fmla="*/ 7620 w 365760"/>
              <a:gd name="connsiteY4" fmla="*/ 1249680 h 5013960"/>
              <a:gd name="connsiteX5" fmla="*/ 7620 w 365760"/>
              <a:gd name="connsiteY5" fmla="*/ 5013960 h 5013960"/>
              <a:gd name="connsiteX0" fmla="*/ 0 w 365760"/>
              <a:gd name="connsiteY0" fmla="*/ 0 h 4762500"/>
              <a:gd name="connsiteX1" fmla="*/ 0 w 365760"/>
              <a:gd name="connsiteY1" fmla="*/ 251460 h 4762500"/>
              <a:gd name="connsiteX2" fmla="*/ 365760 w 365760"/>
              <a:gd name="connsiteY2" fmla="*/ 251460 h 4762500"/>
              <a:gd name="connsiteX3" fmla="*/ 365760 w 365760"/>
              <a:gd name="connsiteY3" fmla="*/ 998220 h 4762500"/>
              <a:gd name="connsiteX4" fmla="*/ 7620 w 365760"/>
              <a:gd name="connsiteY4" fmla="*/ 998220 h 4762500"/>
              <a:gd name="connsiteX5" fmla="*/ 7620 w 365760"/>
              <a:gd name="connsiteY5" fmla="*/ 4762500 h 4762500"/>
              <a:gd name="connsiteX0" fmla="*/ 0 w 365760"/>
              <a:gd name="connsiteY0" fmla="*/ 0 h 4610100"/>
              <a:gd name="connsiteX1" fmla="*/ 0 w 365760"/>
              <a:gd name="connsiteY1" fmla="*/ 251460 h 4610100"/>
              <a:gd name="connsiteX2" fmla="*/ 365760 w 365760"/>
              <a:gd name="connsiteY2" fmla="*/ 251460 h 4610100"/>
              <a:gd name="connsiteX3" fmla="*/ 365760 w 365760"/>
              <a:gd name="connsiteY3" fmla="*/ 998220 h 4610100"/>
              <a:gd name="connsiteX4" fmla="*/ 7620 w 365760"/>
              <a:gd name="connsiteY4" fmla="*/ 998220 h 4610100"/>
              <a:gd name="connsiteX5" fmla="*/ 7620 w 365760"/>
              <a:gd name="connsiteY5" fmla="*/ 4610100 h 46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" h="4610100">
                <a:moveTo>
                  <a:pt x="0" y="0"/>
                </a:moveTo>
                <a:lnTo>
                  <a:pt x="0" y="251460"/>
                </a:lnTo>
                <a:lnTo>
                  <a:pt x="365760" y="251460"/>
                </a:lnTo>
                <a:lnTo>
                  <a:pt x="365760" y="998220"/>
                </a:lnTo>
                <a:lnTo>
                  <a:pt x="7620" y="998220"/>
                </a:lnTo>
                <a:lnTo>
                  <a:pt x="7620" y="4610100"/>
                </a:lnTo>
              </a:path>
            </a:pathLst>
          </a:cu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23478"/>
            <a:ext cx="8244408" cy="1074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899592" y="194948"/>
            <a:ext cx="8244408" cy="72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กลุ่ม 17"/>
          <p:cNvGrpSpPr/>
          <p:nvPr/>
        </p:nvGrpSpPr>
        <p:grpSpPr>
          <a:xfrm>
            <a:off x="1034076" y="1275606"/>
            <a:ext cx="7826430" cy="618806"/>
            <a:chOff x="2414389" y="1187075"/>
            <a:chExt cx="6385064" cy="52057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111" b="100000"/>
            <a:stretch/>
          </p:blipFill>
          <p:spPr bwMode="auto">
            <a:xfrm>
              <a:off x="2414389" y="1655984"/>
              <a:ext cx="6385064" cy="51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389" y="1187075"/>
              <a:ext cx="6334075" cy="520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7"/>
          <a:stretch/>
        </p:blipFill>
        <p:spPr>
          <a:xfrm>
            <a:off x="161749" y="353522"/>
            <a:ext cx="918082" cy="850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1253390" y="490528"/>
            <a:ext cx="7536811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รายงานผลการประเมินมาตรฐานระบบบริการสุขภาพ </a:t>
            </a:r>
            <a:endParaRPr lang="en-US" sz="2000" b="1" dirty="0" smtClean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  <a:p>
            <a:r>
              <a:rPr lang="th-TH" sz="2000" b="1" dirty="0" smtClean="0">
                <a:solidFill>
                  <a:srgbClr val="7030A0"/>
                </a:solidFill>
                <a:latin typeface="Chulabhorn Likit Text" pitchFamily="2" charset="-34"/>
                <a:cs typeface="Chulabhorn Likit Text" pitchFamily="2" charset="-34"/>
              </a:rPr>
              <a:t>ปีงบประมาณ ๒๕๖๕</a:t>
            </a:r>
            <a:endParaRPr lang="en-US" sz="2000" b="1" dirty="0">
              <a:solidFill>
                <a:srgbClr val="7030A0"/>
              </a:solidFill>
              <a:latin typeface="Chulabhorn Likit Text" pitchFamily="2" charset="-34"/>
              <a:cs typeface="Chulabhorn Likit Text" pitchFamily="2" charset="-34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9"/>
          <a:stretch/>
        </p:blipFill>
        <p:spPr bwMode="auto">
          <a:xfrm>
            <a:off x="1043608" y="1873604"/>
            <a:ext cx="7746593" cy="307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8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FD2906"/>
      </a:accent2>
      <a:accent3>
        <a:srgbClr val="FD2906"/>
      </a:accent3>
      <a:accent4>
        <a:srgbClr val="FD2906"/>
      </a:accent4>
      <a:accent5>
        <a:srgbClr val="FD2906"/>
      </a:accent5>
      <a:accent6>
        <a:srgbClr val="FD290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FD2906"/>
      </a:accent2>
      <a:accent3>
        <a:srgbClr val="FD2906"/>
      </a:accent3>
      <a:accent4>
        <a:srgbClr val="FD2906"/>
      </a:accent4>
      <a:accent5>
        <a:srgbClr val="FD2906"/>
      </a:accent5>
      <a:accent6>
        <a:srgbClr val="FD290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FD2906"/>
      </a:accent2>
      <a:accent3>
        <a:srgbClr val="FD2906"/>
      </a:accent3>
      <a:accent4>
        <a:srgbClr val="FD2906"/>
      </a:accent4>
      <a:accent5>
        <a:srgbClr val="FD2906"/>
      </a:accent5>
      <a:accent6>
        <a:srgbClr val="FD290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40</Words>
  <Application>Microsoft Office PowerPoint</Application>
  <PresentationFormat>นำเสนอทางหน้าจอ (16:9)</PresentationFormat>
  <Paragraphs>8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6" baseType="lpstr">
      <vt:lpstr>Cover and End Slide Master</vt:lpstr>
      <vt:lpstr>Contents Slide Master</vt:lpstr>
      <vt:lpstr>Section Break Slide Master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User</cp:lastModifiedBy>
  <cp:revision>108</cp:revision>
  <dcterms:created xsi:type="dcterms:W3CDTF">2016-12-05T23:26:54Z</dcterms:created>
  <dcterms:modified xsi:type="dcterms:W3CDTF">2022-09-30T07:46:39Z</dcterms:modified>
</cp:coreProperties>
</file>