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749" autoAdjust="0"/>
    <p:restoredTop sz="94660"/>
  </p:normalViewPr>
  <p:slideViewPr>
    <p:cSldViewPr snapToGrid="0">
      <p:cViewPr varScale="1">
        <p:scale>
          <a:sx n="93" d="100"/>
          <a:sy n="93" d="100"/>
        </p:scale>
        <p:origin x="86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162A155-0C16-DAFD-BC3E-E6B24CB82DF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ชื่อเรื่องรอง 2">
            <a:extLst>
              <a:ext uri="{FF2B5EF4-FFF2-40B4-BE49-F238E27FC236}">
                <a16:creationId xmlns:a16="http://schemas.microsoft.com/office/drawing/2014/main" id="{B7881D71-3009-AB13-96AE-45C996107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/>
              <a:t>คลิกเพื่อแก้ไขสไตล์ชื่อเรื่องรองต้นแบบ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FB23C09-A0D2-C1D8-9769-502CE782B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133-4957-4254-B307-12478583A0D5}" type="datetimeFigureOut">
              <a:rPr lang="th-TH" smtClean="0"/>
              <a:t>19/09/65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5D852C82-C181-910B-6761-59D5378DBD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169E17D-BA80-4E46-C0D5-EC84CE523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C771-8E27-4FB7-A509-7A7D278D28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866800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227F007-CEE0-109A-5DDF-3DE19D8D6F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87BC364B-4A20-8B89-207B-E5D4E2DA252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6AFD0902-9413-B23E-AF96-CBFA7D1BA9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133-4957-4254-B307-12478583A0D5}" type="datetimeFigureOut">
              <a:rPr lang="th-TH" smtClean="0"/>
              <a:t>19/09/65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0387E7C-2F84-8A70-16B4-5B12B48295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97C0EDC2-F68A-856F-3EF9-7E1675862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C771-8E27-4FB7-A509-7A7D278D28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74713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>
            <a:extLst>
              <a:ext uri="{FF2B5EF4-FFF2-40B4-BE49-F238E27FC236}">
                <a16:creationId xmlns:a16="http://schemas.microsoft.com/office/drawing/2014/main" id="{1F7F08E1-140D-9E18-A545-062CAF66A6E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แนวตั้ง 2">
            <a:extLst>
              <a:ext uri="{FF2B5EF4-FFF2-40B4-BE49-F238E27FC236}">
                <a16:creationId xmlns:a16="http://schemas.microsoft.com/office/drawing/2014/main" id="{7AA1AE88-05C9-CBBC-4234-09D7F8AF6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0E98EAAF-D310-9CCC-A4B9-A05C4CA4909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133-4957-4254-B307-12478583A0D5}" type="datetimeFigureOut">
              <a:rPr lang="th-TH" smtClean="0"/>
              <a:t>19/09/65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215FE585-8A31-BB8E-132C-00C8693583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88EBF4A4-25B9-DC96-2FFA-88ADF3FD00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C771-8E27-4FB7-A509-7A7D278D28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855873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4E1CAB0C-6684-C0F7-0671-208C19E86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0163A4AF-9A92-80E5-2372-9701CB7181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AA8FC092-C564-7300-C9BC-531802776A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133-4957-4254-B307-12478583A0D5}" type="datetimeFigureOut">
              <a:rPr lang="th-TH" smtClean="0"/>
              <a:t>19/09/65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08598322-E7FA-7119-D9A1-4F2582B552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6AC98172-A899-AA79-AF5F-C0D63EE14A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C771-8E27-4FB7-A509-7A7D278D28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53943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3554F6F-801D-78AE-24EF-ADFE80B134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3A4FB764-4893-9C76-4E78-11315F21CB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25141B6A-9D10-6EDB-F7D7-8BB5BA152F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133-4957-4254-B307-12478583A0D5}" type="datetimeFigureOut">
              <a:rPr lang="th-TH" smtClean="0"/>
              <a:t>19/09/65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9748F0E6-822B-7683-799F-E09B1D8871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31E6221E-B311-3227-7FAF-635B067D69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C771-8E27-4FB7-A509-7A7D278D28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042830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14559FE4-400D-9FAC-E000-5784F539E7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233BB8FB-3B8C-7DD6-696F-DFEBEA1BAE8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3B5A5F67-14CC-6CA1-E29E-38F250AEB08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9135B1C0-AB11-DB0E-D3AA-4A1942C852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133-4957-4254-B307-12478583A0D5}" type="datetimeFigureOut">
              <a:rPr lang="th-TH" smtClean="0"/>
              <a:t>19/09/65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680ED5E1-9B2A-18A5-1FC0-D77B0BE158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93509BD1-64D3-5988-6662-A3DF8B3105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C771-8E27-4FB7-A509-7A7D278D28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04971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CD444AC-26D5-12C6-F7DB-A97EED160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7D0F9F66-F8F1-563F-9418-1C16AF285D6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4" name="ตัวแทนเนื้อหา 3">
            <a:extLst>
              <a:ext uri="{FF2B5EF4-FFF2-40B4-BE49-F238E27FC236}">
                <a16:creationId xmlns:a16="http://schemas.microsoft.com/office/drawing/2014/main" id="{4D591CCF-9BB9-F763-A474-05CCB7A86C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5" name="ตัวแทนข้อความ 4">
            <a:extLst>
              <a:ext uri="{FF2B5EF4-FFF2-40B4-BE49-F238E27FC236}">
                <a16:creationId xmlns:a16="http://schemas.microsoft.com/office/drawing/2014/main" id="{521C1C37-11D6-5ABD-A6BE-E9811D3497C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6" name="ตัวแทนเนื้อหา 5">
            <a:extLst>
              <a:ext uri="{FF2B5EF4-FFF2-40B4-BE49-F238E27FC236}">
                <a16:creationId xmlns:a16="http://schemas.microsoft.com/office/drawing/2014/main" id="{D90AF7B5-99F6-0E8D-4FCD-DE21200399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7" name="ตัวแทนวันที่ 6">
            <a:extLst>
              <a:ext uri="{FF2B5EF4-FFF2-40B4-BE49-F238E27FC236}">
                <a16:creationId xmlns:a16="http://schemas.microsoft.com/office/drawing/2014/main" id="{250B0E04-E142-0F97-19DD-B0790948EE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133-4957-4254-B307-12478583A0D5}" type="datetimeFigureOut">
              <a:rPr lang="th-TH" smtClean="0"/>
              <a:t>19/09/65</a:t>
            </a:fld>
            <a:endParaRPr lang="th-TH"/>
          </a:p>
        </p:txBody>
      </p:sp>
      <p:sp>
        <p:nvSpPr>
          <p:cNvPr id="8" name="ตัวแทนท้ายกระดาษ 7">
            <a:extLst>
              <a:ext uri="{FF2B5EF4-FFF2-40B4-BE49-F238E27FC236}">
                <a16:creationId xmlns:a16="http://schemas.microsoft.com/office/drawing/2014/main" id="{B8F40D71-DD66-F07D-60DA-37629FF270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>
            <a:extLst>
              <a:ext uri="{FF2B5EF4-FFF2-40B4-BE49-F238E27FC236}">
                <a16:creationId xmlns:a16="http://schemas.microsoft.com/office/drawing/2014/main" id="{44F00732-A5E7-D184-05CC-3695B912A9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C771-8E27-4FB7-A509-7A7D278D28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146424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9DC3701-4D9A-62D1-1B83-5B86184B7A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วันที่ 2">
            <a:extLst>
              <a:ext uri="{FF2B5EF4-FFF2-40B4-BE49-F238E27FC236}">
                <a16:creationId xmlns:a16="http://schemas.microsoft.com/office/drawing/2014/main" id="{60942B47-9DD9-30F4-6F8A-93D5230DBA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133-4957-4254-B307-12478583A0D5}" type="datetimeFigureOut">
              <a:rPr lang="th-TH" smtClean="0"/>
              <a:t>19/09/65</a:t>
            </a:fld>
            <a:endParaRPr lang="th-TH"/>
          </a:p>
        </p:txBody>
      </p:sp>
      <p:sp>
        <p:nvSpPr>
          <p:cNvPr id="4" name="ตัวแทนท้ายกระดาษ 3">
            <a:extLst>
              <a:ext uri="{FF2B5EF4-FFF2-40B4-BE49-F238E27FC236}">
                <a16:creationId xmlns:a16="http://schemas.microsoft.com/office/drawing/2014/main" id="{D73960A7-6E68-7F44-246F-94DABCD68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>
            <a:extLst>
              <a:ext uri="{FF2B5EF4-FFF2-40B4-BE49-F238E27FC236}">
                <a16:creationId xmlns:a16="http://schemas.microsoft.com/office/drawing/2014/main" id="{CE0CDC3A-7701-075E-0F95-E58F396478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C771-8E27-4FB7-A509-7A7D278D28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600271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>
            <a:extLst>
              <a:ext uri="{FF2B5EF4-FFF2-40B4-BE49-F238E27FC236}">
                <a16:creationId xmlns:a16="http://schemas.microsoft.com/office/drawing/2014/main" id="{663FC87F-7FD3-6476-E476-4FE34C040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133-4957-4254-B307-12478583A0D5}" type="datetimeFigureOut">
              <a:rPr lang="th-TH" smtClean="0"/>
              <a:t>19/09/65</a:t>
            </a:fld>
            <a:endParaRPr lang="th-TH"/>
          </a:p>
        </p:txBody>
      </p:sp>
      <p:sp>
        <p:nvSpPr>
          <p:cNvPr id="3" name="ตัวแทนท้ายกระดาษ 2">
            <a:extLst>
              <a:ext uri="{FF2B5EF4-FFF2-40B4-BE49-F238E27FC236}">
                <a16:creationId xmlns:a16="http://schemas.microsoft.com/office/drawing/2014/main" id="{8C713F3F-F0F2-0BC6-AF33-A365AB5F1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>
            <a:extLst>
              <a:ext uri="{FF2B5EF4-FFF2-40B4-BE49-F238E27FC236}">
                <a16:creationId xmlns:a16="http://schemas.microsoft.com/office/drawing/2014/main" id="{2080BACF-CC8C-20C6-FF84-C1C125647A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C771-8E27-4FB7-A509-7A7D278D28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5311370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7ED8E46-CBC3-5CD9-0B19-E358C1D73B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EE1E3991-987B-DEAE-9D47-774A46C403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BFD1485A-E442-16F1-58FC-E075012D0F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F3221E6E-1256-5C5B-6025-8825886273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133-4957-4254-B307-12478583A0D5}" type="datetimeFigureOut">
              <a:rPr lang="th-TH" smtClean="0"/>
              <a:t>19/09/65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3D9708CA-9A81-E0EC-EEE7-0F46563EC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020EBEDF-932E-089B-326D-600D540CFA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C771-8E27-4FB7-A509-7A7D278D28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0308752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32A15E00-9C26-DDEF-81E6-2CD2251C7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รูปภาพ 2">
            <a:extLst>
              <a:ext uri="{FF2B5EF4-FFF2-40B4-BE49-F238E27FC236}">
                <a16:creationId xmlns:a16="http://schemas.microsoft.com/office/drawing/2014/main" id="{FBF29D97-365E-5480-9A55-5E4D82FDB88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>
            <a:extLst>
              <a:ext uri="{FF2B5EF4-FFF2-40B4-BE49-F238E27FC236}">
                <a16:creationId xmlns:a16="http://schemas.microsoft.com/office/drawing/2014/main" id="{537FFBE6-18DC-C5C5-6E66-7B32D9415A6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/>
              <a:t>คลิกเพื่อแก้ไขสไตล์ของข้อความต้นแบบ</a:t>
            </a:r>
          </a:p>
        </p:txBody>
      </p:sp>
      <p:sp>
        <p:nvSpPr>
          <p:cNvPr id="5" name="ตัวแทนวันที่ 4">
            <a:extLst>
              <a:ext uri="{FF2B5EF4-FFF2-40B4-BE49-F238E27FC236}">
                <a16:creationId xmlns:a16="http://schemas.microsoft.com/office/drawing/2014/main" id="{4B105E2D-132F-34FF-CA9E-B251940101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A5A133-4957-4254-B307-12478583A0D5}" type="datetimeFigureOut">
              <a:rPr lang="th-TH" smtClean="0"/>
              <a:t>19/09/65</a:t>
            </a:fld>
            <a:endParaRPr lang="th-TH"/>
          </a:p>
        </p:txBody>
      </p:sp>
      <p:sp>
        <p:nvSpPr>
          <p:cNvPr id="6" name="ตัวแทนท้ายกระดาษ 5">
            <a:extLst>
              <a:ext uri="{FF2B5EF4-FFF2-40B4-BE49-F238E27FC236}">
                <a16:creationId xmlns:a16="http://schemas.microsoft.com/office/drawing/2014/main" id="{5CC24D9D-8FB6-FEC7-13C0-6D85F02604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>
            <a:extLst>
              <a:ext uri="{FF2B5EF4-FFF2-40B4-BE49-F238E27FC236}">
                <a16:creationId xmlns:a16="http://schemas.microsoft.com/office/drawing/2014/main" id="{B7DD902F-F3BC-8060-8B3E-EA1790E785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6EDC771-8E27-4FB7-A509-7A7D278D28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1810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>
            <a:extLst>
              <a:ext uri="{FF2B5EF4-FFF2-40B4-BE49-F238E27FC236}">
                <a16:creationId xmlns:a16="http://schemas.microsoft.com/office/drawing/2014/main" id="{65739FCD-011C-6608-73D1-861B4FDD44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>
            <a:extLst>
              <a:ext uri="{FF2B5EF4-FFF2-40B4-BE49-F238E27FC236}">
                <a16:creationId xmlns:a16="http://schemas.microsoft.com/office/drawing/2014/main" id="{B06ACD60-DECD-8F57-9F9C-3952387E5B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/>
              <a:t>คลิกเพื่อแก้ไขสไตล์ของข้อความต้นแบบ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4" name="ตัวแทนวันที่ 3">
            <a:extLst>
              <a:ext uri="{FF2B5EF4-FFF2-40B4-BE49-F238E27FC236}">
                <a16:creationId xmlns:a16="http://schemas.microsoft.com/office/drawing/2014/main" id="{1FBB636D-DFB5-DD59-57A1-DD927A29048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A5A133-4957-4254-B307-12478583A0D5}" type="datetimeFigureOut">
              <a:rPr lang="th-TH" smtClean="0"/>
              <a:t>19/09/65</a:t>
            </a:fld>
            <a:endParaRPr lang="th-TH"/>
          </a:p>
        </p:txBody>
      </p:sp>
      <p:sp>
        <p:nvSpPr>
          <p:cNvPr id="5" name="ตัวแทนท้ายกระดาษ 4">
            <a:extLst>
              <a:ext uri="{FF2B5EF4-FFF2-40B4-BE49-F238E27FC236}">
                <a16:creationId xmlns:a16="http://schemas.microsoft.com/office/drawing/2014/main" id="{A1FF9ABC-5B93-88DD-DC9B-310EC1E946A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>
            <a:extLst>
              <a:ext uri="{FF2B5EF4-FFF2-40B4-BE49-F238E27FC236}">
                <a16:creationId xmlns:a16="http://schemas.microsoft.com/office/drawing/2014/main" id="{E4DC3F81-5ED7-A3F1-475E-4FD27BBA0D3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DC771-8E27-4FB7-A509-7A7D278D28B4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035994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>
            <a:extLst>
              <a:ext uri="{FF2B5EF4-FFF2-40B4-BE49-F238E27FC236}">
                <a16:creationId xmlns:a16="http://schemas.microsoft.com/office/drawing/2014/main" id="{D1F3F8B0-594C-64DB-F221-7C376DCA6ECA}"/>
              </a:ext>
            </a:extLst>
          </p:cNvPr>
          <p:cNvSpPr/>
          <p:nvPr/>
        </p:nvSpPr>
        <p:spPr>
          <a:xfrm>
            <a:off x="1941332" y="924404"/>
            <a:ext cx="9035415" cy="132461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  <p:sp>
        <p:nvSpPr>
          <p:cNvPr id="5" name="สี่เหลี่ยมผืนผ้า: มุมมน 1">
            <a:extLst>
              <a:ext uri="{FF2B5EF4-FFF2-40B4-BE49-F238E27FC236}">
                <a16:creationId xmlns:a16="http://schemas.microsoft.com/office/drawing/2014/main" id="{A9E34948-0184-04A4-A8E1-B0092E57A6D6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77110" y="1121889"/>
            <a:ext cx="1080000" cy="40481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8B7DF"/>
              </a:gs>
              <a:gs pos="50000">
                <a:srgbClr val="9AABD9"/>
              </a:gs>
              <a:gs pos="100000">
                <a:srgbClr val="879ED7"/>
              </a:gs>
            </a:gsLst>
            <a:lin ang="5400000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ขั้นเตรียมการ</a:t>
            </a: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สี่เหลี่ยมผืนผ้า 2">
            <a:extLst>
              <a:ext uri="{FF2B5EF4-FFF2-40B4-BE49-F238E27FC236}">
                <a16:creationId xmlns:a16="http://schemas.microsoft.com/office/drawing/2014/main" id="{A3451FEF-A09B-0CCF-9981-A711DF397A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779838" y="66661"/>
            <a:ext cx="4359146" cy="479629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H SarabunIT๙" panose="020B0500040200020003" pitchFamily="34" charset="-34"/>
                <a:ea typeface="Calibri" panose="020F0502020204030204" pitchFamily="34" charset="0"/>
                <a:cs typeface="TH SarabunIT๙" panose="020B0500040200020003" pitchFamily="34" charset="-34"/>
              </a:rPr>
              <a:t>กระบวนการจัดตั้งศูนย์คัดกรองระดับตำบล จังหวัดสงขลา</a:t>
            </a:r>
            <a:endParaRPr kumimoji="0" lang="en-US" altLang="th-TH" sz="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7" name="สี่เหลี่ยมผืนผ้า: มุมมนด้านบน 4">
            <a:extLst>
              <a:ext uri="{FF2B5EF4-FFF2-40B4-BE49-F238E27FC236}">
                <a16:creationId xmlns:a16="http://schemas.microsoft.com/office/drawing/2014/main" id="{EF7B424F-62F6-8C34-B2D6-D9C853BAF05D}"/>
              </a:ext>
            </a:extLst>
          </p:cNvPr>
          <p:cNvSpPr>
            <a:spLocks/>
          </p:cNvSpPr>
          <p:nvPr/>
        </p:nvSpPr>
        <p:spPr bwMode="auto">
          <a:xfrm>
            <a:off x="3174185" y="623410"/>
            <a:ext cx="1038225" cy="292100"/>
          </a:xfrm>
          <a:custGeom>
            <a:avLst/>
            <a:gdLst>
              <a:gd name="T0" fmla="*/ 48790 w 1037492"/>
              <a:gd name="T1" fmla="*/ 0 h 292735"/>
              <a:gd name="T2" fmla="*/ 988702 w 1037492"/>
              <a:gd name="T3" fmla="*/ 0 h 292735"/>
              <a:gd name="T4" fmla="*/ 1037492 w 1037492"/>
              <a:gd name="T5" fmla="*/ 48790 h 292735"/>
              <a:gd name="T6" fmla="*/ 1037492 w 1037492"/>
              <a:gd name="T7" fmla="*/ 292735 h 292735"/>
              <a:gd name="T8" fmla="*/ 1037492 w 1037492"/>
              <a:gd name="T9" fmla="*/ 292735 h 292735"/>
              <a:gd name="T10" fmla="*/ 0 w 1037492"/>
              <a:gd name="T11" fmla="*/ 292735 h 292735"/>
              <a:gd name="T12" fmla="*/ 0 w 1037492"/>
              <a:gd name="T13" fmla="*/ 292735 h 292735"/>
              <a:gd name="T14" fmla="*/ 0 w 1037492"/>
              <a:gd name="T15" fmla="*/ 48790 h 292735"/>
              <a:gd name="T16" fmla="*/ 48790 w 1037492"/>
              <a:gd name="T17" fmla="*/ 0 h 2927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37492"/>
              <a:gd name="T28" fmla="*/ 0 h 292735"/>
              <a:gd name="T29" fmla="*/ 1037492 w 1037492"/>
              <a:gd name="T30" fmla="*/ 292735 h 2927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37492" h="292735">
                <a:moveTo>
                  <a:pt x="48790" y="0"/>
                </a:moveTo>
                <a:lnTo>
                  <a:pt x="988702" y="0"/>
                </a:lnTo>
                <a:cubicBezTo>
                  <a:pt x="1015648" y="0"/>
                  <a:pt x="1037492" y="21844"/>
                  <a:pt x="1037492" y="48790"/>
                </a:cubicBezTo>
                <a:lnTo>
                  <a:pt x="1037492" y="292735"/>
                </a:lnTo>
                <a:lnTo>
                  <a:pt x="0" y="292735"/>
                </a:lnTo>
                <a:lnTo>
                  <a:pt x="0" y="48790"/>
                </a:lnTo>
                <a:cubicBezTo>
                  <a:pt x="0" y="21844"/>
                  <a:pt x="21844" y="0"/>
                  <a:pt x="4879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17 – 19 ส.ค 65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8" name="สี่เหลี่ยมผืนผ้า: มุมมนด้านบน 5">
            <a:extLst>
              <a:ext uri="{FF2B5EF4-FFF2-40B4-BE49-F238E27FC236}">
                <a16:creationId xmlns:a16="http://schemas.microsoft.com/office/drawing/2014/main" id="{D0223D59-9949-92F7-A9C8-9925F734913D}"/>
              </a:ext>
            </a:extLst>
          </p:cNvPr>
          <p:cNvSpPr>
            <a:spLocks/>
          </p:cNvSpPr>
          <p:nvPr/>
        </p:nvSpPr>
        <p:spPr bwMode="auto">
          <a:xfrm>
            <a:off x="5507810" y="623410"/>
            <a:ext cx="1560255" cy="292100"/>
          </a:xfrm>
          <a:custGeom>
            <a:avLst/>
            <a:gdLst>
              <a:gd name="T0" fmla="*/ 48790 w 1189892"/>
              <a:gd name="T1" fmla="*/ 0 h 292735"/>
              <a:gd name="T2" fmla="*/ 1141102 w 1189892"/>
              <a:gd name="T3" fmla="*/ 0 h 292735"/>
              <a:gd name="T4" fmla="*/ 1189892 w 1189892"/>
              <a:gd name="T5" fmla="*/ 48790 h 292735"/>
              <a:gd name="T6" fmla="*/ 1189892 w 1189892"/>
              <a:gd name="T7" fmla="*/ 292735 h 292735"/>
              <a:gd name="T8" fmla="*/ 1189892 w 1189892"/>
              <a:gd name="T9" fmla="*/ 292735 h 292735"/>
              <a:gd name="T10" fmla="*/ 0 w 1189892"/>
              <a:gd name="T11" fmla="*/ 292735 h 292735"/>
              <a:gd name="T12" fmla="*/ 0 w 1189892"/>
              <a:gd name="T13" fmla="*/ 292735 h 292735"/>
              <a:gd name="T14" fmla="*/ 0 w 1189892"/>
              <a:gd name="T15" fmla="*/ 48790 h 292735"/>
              <a:gd name="T16" fmla="*/ 48790 w 1189892"/>
              <a:gd name="T17" fmla="*/ 0 h 2927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89892"/>
              <a:gd name="T28" fmla="*/ 0 h 292735"/>
              <a:gd name="T29" fmla="*/ 1189892 w 1189892"/>
              <a:gd name="T30" fmla="*/ 292735 h 2927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89892" h="292735">
                <a:moveTo>
                  <a:pt x="48790" y="0"/>
                </a:moveTo>
                <a:lnTo>
                  <a:pt x="1141102" y="0"/>
                </a:lnTo>
                <a:cubicBezTo>
                  <a:pt x="1168048" y="0"/>
                  <a:pt x="1189892" y="21844"/>
                  <a:pt x="1189892" y="48790"/>
                </a:cubicBezTo>
                <a:lnTo>
                  <a:pt x="1189892" y="292735"/>
                </a:lnTo>
                <a:lnTo>
                  <a:pt x="0" y="292735"/>
                </a:lnTo>
                <a:lnTo>
                  <a:pt x="0" y="48790"/>
                </a:lnTo>
                <a:cubicBezTo>
                  <a:pt x="0" y="21844"/>
                  <a:pt x="21844" y="0"/>
                  <a:pt x="4879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30 ส.ค – 30 ก.ย 65</a:t>
            </a: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สี่เหลี่ยมผืนผ้า: มุมมนด้านบน 6">
            <a:extLst>
              <a:ext uri="{FF2B5EF4-FFF2-40B4-BE49-F238E27FC236}">
                <a16:creationId xmlns:a16="http://schemas.microsoft.com/office/drawing/2014/main" id="{F0EC72C7-A230-0A6A-75B3-848E9D309900}"/>
              </a:ext>
            </a:extLst>
          </p:cNvPr>
          <p:cNvSpPr>
            <a:spLocks/>
          </p:cNvSpPr>
          <p:nvPr/>
        </p:nvSpPr>
        <p:spPr bwMode="auto">
          <a:xfrm>
            <a:off x="8392297" y="637698"/>
            <a:ext cx="914400" cy="293687"/>
          </a:xfrm>
          <a:custGeom>
            <a:avLst/>
            <a:gdLst>
              <a:gd name="T0" fmla="*/ 48847 w 914400"/>
              <a:gd name="T1" fmla="*/ 0 h 293077"/>
              <a:gd name="T2" fmla="*/ 865553 w 914400"/>
              <a:gd name="T3" fmla="*/ 0 h 293077"/>
              <a:gd name="T4" fmla="*/ 914400 w 914400"/>
              <a:gd name="T5" fmla="*/ 48847 h 293077"/>
              <a:gd name="T6" fmla="*/ 914400 w 914400"/>
              <a:gd name="T7" fmla="*/ 293077 h 293077"/>
              <a:gd name="T8" fmla="*/ 914400 w 914400"/>
              <a:gd name="T9" fmla="*/ 293077 h 293077"/>
              <a:gd name="T10" fmla="*/ 0 w 914400"/>
              <a:gd name="T11" fmla="*/ 293077 h 293077"/>
              <a:gd name="T12" fmla="*/ 0 w 914400"/>
              <a:gd name="T13" fmla="*/ 293077 h 293077"/>
              <a:gd name="T14" fmla="*/ 0 w 914400"/>
              <a:gd name="T15" fmla="*/ 48847 h 293077"/>
              <a:gd name="T16" fmla="*/ 48847 w 914400"/>
              <a:gd name="T17" fmla="*/ 0 h 293077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14400"/>
              <a:gd name="T28" fmla="*/ 0 h 293077"/>
              <a:gd name="T29" fmla="*/ 914400 w 914400"/>
              <a:gd name="T30" fmla="*/ 293077 h 293077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14400" h="293077">
                <a:moveTo>
                  <a:pt x="48847" y="0"/>
                </a:moveTo>
                <a:lnTo>
                  <a:pt x="865553" y="0"/>
                </a:lnTo>
                <a:cubicBezTo>
                  <a:pt x="892530" y="0"/>
                  <a:pt x="914400" y="21870"/>
                  <a:pt x="914400" y="48847"/>
                </a:cubicBezTo>
                <a:lnTo>
                  <a:pt x="914400" y="293077"/>
                </a:lnTo>
                <a:lnTo>
                  <a:pt x="0" y="293077"/>
                </a:lnTo>
                <a:lnTo>
                  <a:pt x="0" y="48847"/>
                </a:lnTo>
                <a:cubicBezTo>
                  <a:pt x="0" y="21870"/>
                  <a:pt x="21870" y="0"/>
                  <a:pt x="48847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 – 5 ต.ค 65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0" name="สี่เหลี่ยมผืนผ้า: มุมมน 7">
            <a:extLst>
              <a:ext uri="{FF2B5EF4-FFF2-40B4-BE49-F238E27FC236}">
                <a16:creationId xmlns:a16="http://schemas.microsoft.com/office/drawing/2014/main" id="{A991D844-A83F-4EB9-43A9-128D9FA49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7285" y="977427"/>
            <a:ext cx="2068512" cy="115252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1F3763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300" b="1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อบรม ครู ก เพื่อเผยแพร่นโยบาย และกฎหมายฉบับใหม่ พ.ศ 2564</a:t>
            </a: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1" name="สี่เหลี่ยมผืนผ้า: มุมมน 8">
            <a:extLst>
              <a:ext uri="{FF2B5EF4-FFF2-40B4-BE49-F238E27FC236}">
                <a16:creationId xmlns:a16="http://schemas.microsoft.com/office/drawing/2014/main" id="{8E06FA45-43A2-83A2-72AF-11A2C4918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69635" y="971077"/>
            <a:ext cx="2466975" cy="115252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อบรม ครู ข จำนวน 4 รุ่น ผู้ปฏิบัติงานในศูนย์คัดกรองยาเสพติด ระดับตำบล 177 รพ.สต จำนวน 850 คน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2" name="สี่เหลี่ยมผืนผ้า: มุมมน 9">
            <a:extLst>
              <a:ext uri="{FF2B5EF4-FFF2-40B4-BE49-F238E27FC236}">
                <a16:creationId xmlns:a16="http://schemas.microsoft.com/office/drawing/2014/main" id="{C1217242-6BB8-F36E-4119-232ADEC1FC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89022" y="969489"/>
            <a:ext cx="2497138" cy="115252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รวบรวมรายชื่อทำเนียบผู้ปฏิบัติงานในศูนย์คัดกรองทั้ง 177  รพ.สต. ระดับอำเภอ 17 แห่ง  และภาคีเครือข่ายในการดำเนินงานของศูนย์คัดกรองยาเสพติด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3" name="สี่เหลี่ยมผืนผ้า 12">
            <a:extLst>
              <a:ext uri="{FF2B5EF4-FFF2-40B4-BE49-F238E27FC236}">
                <a16:creationId xmlns:a16="http://schemas.microsoft.com/office/drawing/2014/main" id="{469C4834-FB11-A60D-1672-785957A114F6}"/>
              </a:ext>
            </a:extLst>
          </p:cNvPr>
          <p:cNvSpPr/>
          <p:nvPr/>
        </p:nvSpPr>
        <p:spPr>
          <a:xfrm>
            <a:off x="1926727" y="2920725"/>
            <a:ext cx="9035415" cy="1324610"/>
          </a:xfrm>
          <a:prstGeom prst="rect">
            <a:avLst/>
          </a:prstGeom>
          <a:gradFill rotWithShape="1">
            <a:gsLst>
              <a:gs pos="0">
                <a:srgbClr val="A5A5A5">
                  <a:lumMod val="110000"/>
                  <a:satMod val="105000"/>
                  <a:tint val="67000"/>
                </a:srgbClr>
              </a:gs>
              <a:gs pos="50000">
                <a:srgbClr val="A5A5A5">
                  <a:lumMod val="105000"/>
                  <a:satMod val="103000"/>
                  <a:tint val="73000"/>
                </a:srgbClr>
              </a:gs>
              <a:gs pos="100000">
                <a:srgbClr val="A5A5A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  <p:sp>
        <p:nvSpPr>
          <p:cNvPr id="14" name="สี่เหลี่ยมผืนผ้า: มุมมน 11">
            <a:extLst>
              <a:ext uri="{FF2B5EF4-FFF2-40B4-BE49-F238E27FC236}">
                <a16:creationId xmlns:a16="http://schemas.microsoft.com/office/drawing/2014/main" id="{E0A0B89E-5603-04A2-8852-3F2E75BFC8A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62822" y="3032168"/>
            <a:ext cx="1260475" cy="70326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8B7DF"/>
              </a:gs>
              <a:gs pos="50000">
                <a:srgbClr val="9AABD9"/>
              </a:gs>
              <a:gs pos="100000">
                <a:srgbClr val="879ED7"/>
              </a:gs>
            </a:gsLst>
            <a:lin ang="5400000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ขั้นปฏิบัติการ    จัดตั้งศูนย์คัดกรอง</a:t>
            </a: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5" name="สี่เหลี่ยมผืนผ้า: มุมมน 12">
            <a:extLst>
              <a:ext uri="{FF2B5EF4-FFF2-40B4-BE49-F238E27FC236}">
                <a16:creationId xmlns:a16="http://schemas.microsoft.com/office/drawing/2014/main" id="{AE389E96-C2EA-6892-962C-0A0D5BAD3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94735" y="2963905"/>
            <a:ext cx="2438400" cy="115252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ครู ข. รุ่นที่ 1 และ 2 ดำเนินการกรอกข้อมูลขอขึ้นทะเบียนศูนย์คัดกรองยาเสพติด             ใน </a:t>
            </a:r>
            <a:r>
              <a:rPr kumimoji="0" lang="en-US" altLang="th-TH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Google From</a:t>
            </a:r>
            <a:r>
              <a:rPr kumimoji="0" lang="th-TH" altLang="th-TH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ordia New" panose="020B0304020202020204" pitchFamily="34" charset="-34"/>
                <a:ea typeface="Calibri" panose="020F0502020204030204" pitchFamily="34" charset="0"/>
                <a:cs typeface="Cordia New" panose="020B0304020202020204" pitchFamily="34" charset="-34"/>
              </a:rPr>
              <a:t> ของ สลบ.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6" name="สี่เหลี่ยมผืนผ้า: มุมมน 13">
            <a:extLst>
              <a:ext uri="{FF2B5EF4-FFF2-40B4-BE49-F238E27FC236}">
                <a16:creationId xmlns:a16="http://schemas.microsoft.com/office/drawing/2014/main" id="{5AC839F5-F954-FE9C-8FBE-058B78190D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307785" y="2976605"/>
            <a:ext cx="1963737" cy="115252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สลบ.ประกาศรายชื่อศูนย์คัดกรองยาเสพติดในราชกิจจานุเบกษา รอบแรก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7" name="สี่เหลี่ยมผืนผ้า: มุมมน 14">
            <a:extLst>
              <a:ext uri="{FF2B5EF4-FFF2-40B4-BE49-F238E27FC236}">
                <a16:creationId xmlns:a16="http://schemas.microsoft.com/office/drawing/2014/main" id="{A5AA0EBE-8612-CD2F-2760-3F02D061C02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76322" y="2989305"/>
            <a:ext cx="2484438" cy="115252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รพ.สต.ที่ยังไม่มีรายชื่อในราชกิจจานุเบกษา ดำเนินการขอขึ้นทะเบียนศูนย์คัดกรองให้แล้วเสร็จทุกแห่งทั้ง 177 รพ.สต.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18" name="ลูกศร: ลง 17">
            <a:extLst>
              <a:ext uri="{FF2B5EF4-FFF2-40B4-BE49-F238E27FC236}">
                <a16:creationId xmlns:a16="http://schemas.microsoft.com/office/drawing/2014/main" id="{71A29D25-265B-0A46-CA5F-AD425781A744}"/>
              </a:ext>
            </a:extLst>
          </p:cNvPr>
          <p:cNvSpPr/>
          <p:nvPr/>
        </p:nvSpPr>
        <p:spPr>
          <a:xfrm>
            <a:off x="1772422" y="2295344"/>
            <a:ext cx="697230" cy="5759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  <p:sp>
        <p:nvSpPr>
          <p:cNvPr id="19" name="สี่เหลี่ยมผืนผ้า 18">
            <a:extLst>
              <a:ext uri="{FF2B5EF4-FFF2-40B4-BE49-F238E27FC236}">
                <a16:creationId xmlns:a16="http://schemas.microsoft.com/office/drawing/2014/main" id="{688C803F-0937-E97B-9D4A-41AEE290CA65}"/>
              </a:ext>
            </a:extLst>
          </p:cNvPr>
          <p:cNvSpPr/>
          <p:nvPr/>
        </p:nvSpPr>
        <p:spPr>
          <a:xfrm>
            <a:off x="1908947" y="4962539"/>
            <a:ext cx="9035415" cy="1828800"/>
          </a:xfrm>
          <a:prstGeom prst="rect">
            <a:avLst/>
          </a:prstGeom>
          <a:gradFill rotWithShape="1">
            <a:gsLst>
              <a:gs pos="0">
                <a:srgbClr val="A5A5A5">
                  <a:lumMod val="110000"/>
                  <a:satMod val="105000"/>
                  <a:tint val="67000"/>
                </a:srgbClr>
              </a:gs>
              <a:gs pos="50000">
                <a:srgbClr val="A5A5A5">
                  <a:lumMod val="105000"/>
                  <a:satMod val="103000"/>
                  <a:tint val="73000"/>
                </a:srgbClr>
              </a:gs>
              <a:gs pos="100000">
                <a:srgbClr val="A5A5A5">
                  <a:lumMod val="105000"/>
                  <a:satMod val="109000"/>
                  <a:tint val="81000"/>
                </a:srgbClr>
              </a:gs>
            </a:gsLst>
            <a:lin ang="5400000" scaled="0"/>
          </a:gradFill>
          <a:ln w="6350" cap="flat" cmpd="sng" algn="ctr">
            <a:solidFill>
              <a:srgbClr val="A5A5A5"/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  <p:sp>
        <p:nvSpPr>
          <p:cNvPr id="20" name="สี่เหลี่ยมผืนผ้า: มุมมน 17">
            <a:extLst>
              <a:ext uri="{FF2B5EF4-FFF2-40B4-BE49-F238E27FC236}">
                <a16:creationId xmlns:a16="http://schemas.microsoft.com/office/drawing/2014/main" id="{026ADD75-D5D1-CA8A-B6FF-123BF0B24737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53297" y="5066997"/>
            <a:ext cx="1084263" cy="6508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A8B7DF"/>
              </a:gs>
              <a:gs pos="50000">
                <a:srgbClr val="9AABD9"/>
              </a:gs>
              <a:gs pos="100000">
                <a:srgbClr val="879ED7"/>
              </a:gs>
            </a:gsLst>
            <a:lin ang="5400000"/>
          </a:gradFill>
          <a:ln w="6350">
            <a:solidFill>
              <a:srgbClr val="4472C4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สรุปผลงานและดำเนินงาน</a:t>
            </a: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สี่เหลี่ยมผืนผ้า: มุมมน 18">
            <a:extLst>
              <a:ext uri="{FF2B5EF4-FFF2-40B4-BE49-F238E27FC236}">
                <a16:creationId xmlns:a16="http://schemas.microsoft.com/office/drawing/2014/main" id="{AC8E1A58-B471-9360-68AC-6CFC41760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307410" y="5009847"/>
            <a:ext cx="2338387" cy="1152525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จัดทำคำสั่ง รพ.สต.ที่ผ่านการขึ้นทะเบียนพร้อมให้บริการศูนย์คัดกรองทั้งหมด   เพื่อเสนอให้ผู้ว่าราชการจังหวัด            ลงนามและประกาศใช้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2" name="สี่เหลี่ยมผืนผ้า: มุมมน 19">
            <a:extLst>
              <a:ext uri="{FF2B5EF4-FFF2-40B4-BE49-F238E27FC236}">
                <a16:creationId xmlns:a16="http://schemas.microsoft.com/office/drawing/2014/main" id="{5E47124E-64F9-ADB0-FFE5-21498E33A1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17235" y="5011434"/>
            <a:ext cx="3246437" cy="1685928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จัดทำคลิปการลงบันทึกข้อมูลการคัดกรองในระบบ บสต. ให้ศูนย์คัดกรองและหน่วยงานที่เกี่ยวข้อง เช่น ฝ่ายปกครอง ตำรวจ เพื่อดำเนินงานไปในทิศทางเดียวกัน ประชาสัมพันธ์พร้อมเปิดใช้ศูนย์คัดกรองให้หน่วยงานและประชาชนรับทราบพร้อมให้บริการแก่ผู้สมัครใจเข้ารับการบำบัด เพื่อพิจารณาส่งต่อตามแนวทางอาการและความรุนแรงต่อไป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3" name="สี่เหลี่ยมผืนผ้า: มุมมน 20">
            <a:extLst>
              <a:ext uri="{FF2B5EF4-FFF2-40B4-BE49-F238E27FC236}">
                <a16:creationId xmlns:a16="http://schemas.microsoft.com/office/drawing/2014/main" id="{EBFFB2C8-4437-5B84-BC92-05286747B5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0185" y="5014609"/>
            <a:ext cx="2362200" cy="1312863"/>
          </a:xfrm>
          <a:prstGeom prst="roundRect">
            <a:avLst>
              <a:gd name="adj" fmla="val 16667"/>
            </a:avLst>
          </a:prstGeom>
          <a:solidFill>
            <a:srgbClr val="4472C4"/>
          </a:solidFill>
          <a:ln w="12700">
            <a:solidFill>
              <a:srgbClr val="2F528F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3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ประเมิน ติดตาม ถอดบทเรียน จากปัญหาอุปสรรคการดำเนินงานศูนย์คัดกรองยาเสพติดระดับตำบล กับภาคีเครือข่าย เพื่อหาแนวทางพัฒนาการให้บริการในศูนย์คัดกรองเพื่อความยั่งยืน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สี่เหลี่ยมผืนผ้า: มุมมนด้านบน 21">
            <a:extLst>
              <a:ext uri="{FF2B5EF4-FFF2-40B4-BE49-F238E27FC236}">
                <a16:creationId xmlns:a16="http://schemas.microsoft.com/office/drawing/2014/main" id="{2448AB60-F1E3-83A9-BDD5-A6508ED2C1AF}"/>
              </a:ext>
            </a:extLst>
          </p:cNvPr>
          <p:cNvSpPr>
            <a:spLocks/>
          </p:cNvSpPr>
          <p:nvPr/>
        </p:nvSpPr>
        <p:spPr bwMode="auto">
          <a:xfrm>
            <a:off x="3174185" y="2617830"/>
            <a:ext cx="1036637" cy="292100"/>
          </a:xfrm>
          <a:custGeom>
            <a:avLst/>
            <a:gdLst>
              <a:gd name="T0" fmla="*/ 48790 w 1036955"/>
              <a:gd name="T1" fmla="*/ 0 h 292735"/>
              <a:gd name="T2" fmla="*/ 988165 w 1036955"/>
              <a:gd name="T3" fmla="*/ 0 h 292735"/>
              <a:gd name="T4" fmla="*/ 1036955 w 1036955"/>
              <a:gd name="T5" fmla="*/ 48790 h 292735"/>
              <a:gd name="T6" fmla="*/ 1036955 w 1036955"/>
              <a:gd name="T7" fmla="*/ 292735 h 292735"/>
              <a:gd name="T8" fmla="*/ 1036955 w 1036955"/>
              <a:gd name="T9" fmla="*/ 292735 h 292735"/>
              <a:gd name="T10" fmla="*/ 0 w 1036955"/>
              <a:gd name="T11" fmla="*/ 292735 h 292735"/>
              <a:gd name="T12" fmla="*/ 0 w 1036955"/>
              <a:gd name="T13" fmla="*/ 292735 h 292735"/>
              <a:gd name="T14" fmla="*/ 0 w 1036955"/>
              <a:gd name="T15" fmla="*/ 48790 h 292735"/>
              <a:gd name="T16" fmla="*/ 48790 w 1036955"/>
              <a:gd name="T17" fmla="*/ 0 h 2927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36955"/>
              <a:gd name="T28" fmla="*/ 0 h 292735"/>
              <a:gd name="T29" fmla="*/ 1036955 w 1036955"/>
              <a:gd name="T30" fmla="*/ 292735 h 2927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36955" h="292735">
                <a:moveTo>
                  <a:pt x="48790" y="0"/>
                </a:moveTo>
                <a:lnTo>
                  <a:pt x="988165" y="0"/>
                </a:lnTo>
                <a:cubicBezTo>
                  <a:pt x="1015111" y="0"/>
                  <a:pt x="1036955" y="21844"/>
                  <a:pt x="1036955" y="48790"/>
                </a:cubicBezTo>
                <a:lnTo>
                  <a:pt x="1036955" y="292735"/>
                </a:lnTo>
                <a:lnTo>
                  <a:pt x="0" y="292735"/>
                </a:lnTo>
                <a:lnTo>
                  <a:pt x="0" y="48790"/>
                </a:lnTo>
                <a:cubicBezTo>
                  <a:pt x="0" y="21844"/>
                  <a:pt x="21844" y="0"/>
                  <a:pt x="4879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16 – 23 ก.ย. 65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5" name="สี่เหลี่ยมผืนผ้า: มุมมนด้านบน 22">
            <a:extLst>
              <a:ext uri="{FF2B5EF4-FFF2-40B4-BE49-F238E27FC236}">
                <a16:creationId xmlns:a16="http://schemas.microsoft.com/office/drawing/2014/main" id="{9C8DDF1C-B5C6-0D69-E0E4-409924BB9CCE}"/>
              </a:ext>
            </a:extLst>
          </p:cNvPr>
          <p:cNvSpPr>
            <a:spLocks/>
          </p:cNvSpPr>
          <p:nvPr/>
        </p:nvSpPr>
        <p:spPr bwMode="auto">
          <a:xfrm>
            <a:off x="5671322" y="2635293"/>
            <a:ext cx="1189038" cy="292100"/>
          </a:xfrm>
          <a:custGeom>
            <a:avLst/>
            <a:gdLst>
              <a:gd name="T0" fmla="*/ 48790 w 1189355"/>
              <a:gd name="T1" fmla="*/ 0 h 292735"/>
              <a:gd name="T2" fmla="*/ 1140565 w 1189355"/>
              <a:gd name="T3" fmla="*/ 0 h 292735"/>
              <a:gd name="T4" fmla="*/ 1189355 w 1189355"/>
              <a:gd name="T5" fmla="*/ 48790 h 292735"/>
              <a:gd name="T6" fmla="*/ 1189355 w 1189355"/>
              <a:gd name="T7" fmla="*/ 292735 h 292735"/>
              <a:gd name="T8" fmla="*/ 1189355 w 1189355"/>
              <a:gd name="T9" fmla="*/ 292735 h 292735"/>
              <a:gd name="T10" fmla="*/ 0 w 1189355"/>
              <a:gd name="T11" fmla="*/ 292735 h 292735"/>
              <a:gd name="T12" fmla="*/ 0 w 1189355"/>
              <a:gd name="T13" fmla="*/ 292735 h 292735"/>
              <a:gd name="T14" fmla="*/ 0 w 1189355"/>
              <a:gd name="T15" fmla="*/ 48790 h 292735"/>
              <a:gd name="T16" fmla="*/ 48790 w 1189355"/>
              <a:gd name="T17" fmla="*/ 0 h 2927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189355"/>
              <a:gd name="T28" fmla="*/ 0 h 292735"/>
              <a:gd name="T29" fmla="*/ 1189355 w 1189355"/>
              <a:gd name="T30" fmla="*/ 292735 h 2927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189355" h="292735">
                <a:moveTo>
                  <a:pt x="48790" y="0"/>
                </a:moveTo>
                <a:lnTo>
                  <a:pt x="1140565" y="0"/>
                </a:lnTo>
                <a:cubicBezTo>
                  <a:pt x="1167511" y="0"/>
                  <a:pt x="1189355" y="21844"/>
                  <a:pt x="1189355" y="48790"/>
                </a:cubicBezTo>
                <a:lnTo>
                  <a:pt x="1189355" y="292735"/>
                </a:lnTo>
                <a:lnTo>
                  <a:pt x="0" y="292735"/>
                </a:lnTo>
                <a:lnTo>
                  <a:pt x="0" y="48790"/>
                </a:lnTo>
                <a:cubicBezTo>
                  <a:pt x="0" y="21844"/>
                  <a:pt x="21844" y="0"/>
                  <a:pt x="4879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24 ก.ย.65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6" name="สี่เหลี่ยมผืนผ้า: มุมมนด้านบน 23">
            <a:extLst>
              <a:ext uri="{FF2B5EF4-FFF2-40B4-BE49-F238E27FC236}">
                <a16:creationId xmlns:a16="http://schemas.microsoft.com/office/drawing/2014/main" id="{C37659F5-2198-8F70-7569-7F0286887682}"/>
              </a:ext>
            </a:extLst>
          </p:cNvPr>
          <p:cNvSpPr>
            <a:spLocks/>
          </p:cNvSpPr>
          <p:nvPr/>
        </p:nvSpPr>
        <p:spPr bwMode="auto">
          <a:xfrm>
            <a:off x="7928747" y="2646405"/>
            <a:ext cx="1271588" cy="292100"/>
          </a:xfrm>
          <a:custGeom>
            <a:avLst/>
            <a:gdLst>
              <a:gd name="T0" fmla="*/ 48790 w 1271954"/>
              <a:gd name="T1" fmla="*/ 0 h 292735"/>
              <a:gd name="T2" fmla="*/ 1223164 w 1271954"/>
              <a:gd name="T3" fmla="*/ 0 h 292735"/>
              <a:gd name="T4" fmla="*/ 1271954 w 1271954"/>
              <a:gd name="T5" fmla="*/ 48790 h 292735"/>
              <a:gd name="T6" fmla="*/ 1271954 w 1271954"/>
              <a:gd name="T7" fmla="*/ 292735 h 292735"/>
              <a:gd name="T8" fmla="*/ 1271954 w 1271954"/>
              <a:gd name="T9" fmla="*/ 292735 h 292735"/>
              <a:gd name="T10" fmla="*/ 0 w 1271954"/>
              <a:gd name="T11" fmla="*/ 292735 h 292735"/>
              <a:gd name="T12" fmla="*/ 0 w 1271954"/>
              <a:gd name="T13" fmla="*/ 292735 h 292735"/>
              <a:gd name="T14" fmla="*/ 0 w 1271954"/>
              <a:gd name="T15" fmla="*/ 48790 h 292735"/>
              <a:gd name="T16" fmla="*/ 48790 w 1271954"/>
              <a:gd name="T17" fmla="*/ 0 h 2927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271954"/>
              <a:gd name="T28" fmla="*/ 0 h 292735"/>
              <a:gd name="T29" fmla="*/ 1271954 w 1271954"/>
              <a:gd name="T30" fmla="*/ 292735 h 2927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271954" h="292735">
                <a:moveTo>
                  <a:pt x="48790" y="0"/>
                </a:moveTo>
                <a:lnTo>
                  <a:pt x="1223164" y="0"/>
                </a:lnTo>
                <a:cubicBezTo>
                  <a:pt x="1250110" y="0"/>
                  <a:pt x="1271954" y="21844"/>
                  <a:pt x="1271954" y="48790"/>
                </a:cubicBezTo>
                <a:lnTo>
                  <a:pt x="1271954" y="292735"/>
                </a:lnTo>
                <a:lnTo>
                  <a:pt x="0" y="292735"/>
                </a:lnTo>
                <a:lnTo>
                  <a:pt x="0" y="48790"/>
                </a:lnTo>
                <a:cubicBezTo>
                  <a:pt x="0" y="21844"/>
                  <a:pt x="21844" y="0"/>
                  <a:pt x="4879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25 ก.ย. – 20 ต.ค 65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7" name="สี่เหลี่ยมผืนผ้า: มุมมนด้านบน 24">
            <a:extLst>
              <a:ext uri="{FF2B5EF4-FFF2-40B4-BE49-F238E27FC236}">
                <a16:creationId xmlns:a16="http://schemas.microsoft.com/office/drawing/2014/main" id="{634C868B-7B33-5938-8F18-AEF72581801F}"/>
              </a:ext>
            </a:extLst>
          </p:cNvPr>
          <p:cNvSpPr>
            <a:spLocks/>
          </p:cNvSpPr>
          <p:nvPr/>
        </p:nvSpPr>
        <p:spPr bwMode="auto">
          <a:xfrm>
            <a:off x="2737622" y="4668534"/>
            <a:ext cx="1036638" cy="292100"/>
          </a:xfrm>
          <a:custGeom>
            <a:avLst/>
            <a:gdLst>
              <a:gd name="T0" fmla="*/ 48790 w 1036955"/>
              <a:gd name="T1" fmla="*/ 0 h 292735"/>
              <a:gd name="T2" fmla="*/ 988165 w 1036955"/>
              <a:gd name="T3" fmla="*/ 0 h 292735"/>
              <a:gd name="T4" fmla="*/ 1036955 w 1036955"/>
              <a:gd name="T5" fmla="*/ 48790 h 292735"/>
              <a:gd name="T6" fmla="*/ 1036955 w 1036955"/>
              <a:gd name="T7" fmla="*/ 292735 h 292735"/>
              <a:gd name="T8" fmla="*/ 1036955 w 1036955"/>
              <a:gd name="T9" fmla="*/ 292735 h 292735"/>
              <a:gd name="T10" fmla="*/ 0 w 1036955"/>
              <a:gd name="T11" fmla="*/ 292735 h 292735"/>
              <a:gd name="T12" fmla="*/ 0 w 1036955"/>
              <a:gd name="T13" fmla="*/ 292735 h 292735"/>
              <a:gd name="T14" fmla="*/ 0 w 1036955"/>
              <a:gd name="T15" fmla="*/ 48790 h 292735"/>
              <a:gd name="T16" fmla="*/ 48790 w 1036955"/>
              <a:gd name="T17" fmla="*/ 0 h 2927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1036955"/>
              <a:gd name="T28" fmla="*/ 0 h 292735"/>
              <a:gd name="T29" fmla="*/ 1036955 w 1036955"/>
              <a:gd name="T30" fmla="*/ 292735 h 2927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1036955" h="292735">
                <a:moveTo>
                  <a:pt x="48790" y="0"/>
                </a:moveTo>
                <a:lnTo>
                  <a:pt x="988165" y="0"/>
                </a:lnTo>
                <a:cubicBezTo>
                  <a:pt x="1015111" y="0"/>
                  <a:pt x="1036955" y="21844"/>
                  <a:pt x="1036955" y="48790"/>
                </a:cubicBezTo>
                <a:lnTo>
                  <a:pt x="1036955" y="292735"/>
                </a:lnTo>
                <a:lnTo>
                  <a:pt x="0" y="292735"/>
                </a:lnTo>
                <a:lnTo>
                  <a:pt x="0" y="48790"/>
                </a:lnTo>
                <a:cubicBezTo>
                  <a:pt x="0" y="21844"/>
                  <a:pt x="21844" y="0"/>
                  <a:pt x="4879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30 ต.ค.65</a:t>
            </a:r>
            <a:endParaRPr kumimoji="0" lang="th-TH" altLang="th-TH" sz="2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8" name="สี่เหลี่ยมผืนผ้า: มุมมนด้านบน 25">
            <a:extLst>
              <a:ext uri="{FF2B5EF4-FFF2-40B4-BE49-F238E27FC236}">
                <a16:creationId xmlns:a16="http://schemas.microsoft.com/office/drawing/2014/main" id="{EF766135-4F3A-3F4D-B6A1-F2D3BDB3E2E4}"/>
              </a:ext>
            </a:extLst>
          </p:cNvPr>
          <p:cNvSpPr>
            <a:spLocks/>
          </p:cNvSpPr>
          <p:nvPr/>
        </p:nvSpPr>
        <p:spPr bwMode="auto">
          <a:xfrm>
            <a:off x="5514160" y="4655834"/>
            <a:ext cx="990600" cy="292100"/>
          </a:xfrm>
          <a:custGeom>
            <a:avLst/>
            <a:gdLst>
              <a:gd name="T0" fmla="*/ 48790 w 990600"/>
              <a:gd name="T1" fmla="*/ 0 h 292735"/>
              <a:gd name="T2" fmla="*/ 941810 w 990600"/>
              <a:gd name="T3" fmla="*/ 0 h 292735"/>
              <a:gd name="T4" fmla="*/ 990600 w 990600"/>
              <a:gd name="T5" fmla="*/ 48790 h 292735"/>
              <a:gd name="T6" fmla="*/ 990600 w 990600"/>
              <a:gd name="T7" fmla="*/ 292735 h 292735"/>
              <a:gd name="T8" fmla="*/ 990600 w 990600"/>
              <a:gd name="T9" fmla="*/ 292735 h 292735"/>
              <a:gd name="T10" fmla="*/ 0 w 990600"/>
              <a:gd name="T11" fmla="*/ 292735 h 292735"/>
              <a:gd name="T12" fmla="*/ 0 w 990600"/>
              <a:gd name="T13" fmla="*/ 292735 h 292735"/>
              <a:gd name="T14" fmla="*/ 0 w 990600"/>
              <a:gd name="T15" fmla="*/ 48790 h 292735"/>
              <a:gd name="T16" fmla="*/ 48790 w 990600"/>
              <a:gd name="T17" fmla="*/ 0 h 2927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90600"/>
              <a:gd name="T28" fmla="*/ 0 h 292735"/>
              <a:gd name="T29" fmla="*/ 990600 w 990600"/>
              <a:gd name="T30" fmla="*/ 292735 h 2927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90600" h="292735">
                <a:moveTo>
                  <a:pt x="48790" y="0"/>
                </a:moveTo>
                <a:lnTo>
                  <a:pt x="941810" y="0"/>
                </a:lnTo>
                <a:cubicBezTo>
                  <a:pt x="968756" y="0"/>
                  <a:pt x="990600" y="21844"/>
                  <a:pt x="990600" y="48790"/>
                </a:cubicBezTo>
                <a:lnTo>
                  <a:pt x="990600" y="292735"/>
                </a:lnTo>
                <a:lnTo>
                  <a:pt x="0" y="292735"/>
                </a:lnTo>
                <a:lnTo>
                  <a:pt x="0" y="48790"/>
                </a:lnTo>
                <a:cubicBezTo>
                  <a:pt x="0" y="21844"/>
                  <a:pt x="21844" y="0"/>
                  <a:pt x="4879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1 – 30 พ.ย. 65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9" name="สี่เหลี่ยมผืนผ้า: มุมมนด้านบน 26">
            <a:extLst>
              <a:ext uri="{FF2B5EF4-FFF2-40B4-BE49-F238E27FC236}">
                <a16:creationId xmlns:a16="http://schemas.microsoft.com/office/drawing/2014/main" id="{9B8FB3F0-EF98-D928-EFD9-76D8C386B65A}"/>
              </a:ext>
            </a:extLst>
          </p:cNvPr>
          <p:cNvSpPr>
            <a:spLocks/>
          </p:cNvSpPr>
          <p:nvPr/>
        </p:nvSpPr>
        <p:spPr bwMode="auto">
          <a:xfrm>
            <a:off x="8354197" y="4674884"/>
            <a:ext cx="914400" cy="292100"/>
          </a:xfrm>
          <a:custGeom>
            <a:avLst/>
            <a:gdLst>
              <a:gd name="T0" fmla="*/ 48790 w 914400"/>
              <a:gd name="T1" fmla="*/ 0 h 292735"/>
              <a:gd name="T2" fmla="*/ 865610 w 914400"/>
              <a:gd name="T3" fmla="*/ 0 h 292735"/>
              <a:gd name="T4" fmla="*/ 914400 w 914400"/>
              <a:gd name="T5" fmla="*/ 48790 h 292735"/>
              <a:gd name="T6" fmla="*/ 914400 w 914400"/>
              <a:gd name="T7" fmla="*/ 292735 h 292735"/>
              <a:gd name="T8" fmla="*/ 914400 w 914400"/>
              <a:gd name="T9" fmla="*/ 292735 h 292735"/>
              <a:gd name="T10" fmla="*/ 0 w 914400"/>
              <a:gd name="T11" fmla="*/ 292735 h 292735"/>
              <a:gd name="T12" fmla="*/ 0 w 914400"/>
              <a:gd name="T13" fmla="*/ 292735 h 292735"/>
              <a:gd name="T14" fmla="*/ 0 w 914400"/>
              <a:gd name="T15" fmla="*/ 48790 h 292735"/>
              <a:gd name="T16" fmla="*/ 48790 w 914400"/>
              <a:gd name="T17" fmla="*/ 0 h 292735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914400"/>
              <a:gd name="T28" fmla="*/ 0 h 292735"/>
              <a:gd name="T29" fmla="*/ 914400 w 914400"/>
              <a:gd name="T30" fmla="*/ 292735 h 292735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914400" h="292735">
                <a:moveTo>
                  <a:pt x="48790" y="0"/>
                </a:moveTo>
                <a:lnTo>
                  <a:pt x="865610" y="0"/>
                </a:lnTo>
                <a:cubicBezTo>
                  <a:pt x="892556" y="0"/>
                  <a:pt x="914400" y="21844"/>
                  <a:pt x="914400" y="48790"/>
                </a:cubicBezTo>
                <a:lnTo>
                  <a:pt x="914400" y="292735"/>
                </a:lnTo>
                <a:lnTo>
                  <a:pt x="0" y="292735"/>
                </a:lnTo>
                <a:lnTo>
                  <a:pt x="0" y="48790"/>
                </a:lnTo>
                <a:cubicBezTo>
                  <a:pt x="0" y="21844"/>
                  <a:pt x="21844" y="0"/>
                  <a:pt x="48790" y="0"/>
                </a:cubicBez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6350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th-TH" altLang="th-TH" sz="14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Cordia New" panose="020B0304020202020204" pitchFamily="34" charset="-34"/>
              </a:rPr>
              <a:t>ธ.ค.65</a:t>
            </a:r>
            <a:endParaRPr kumimoji="0" lang="th-TH" altLang="th-TH" sz="2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30" name="ลูกศร: ลง 29">
            <a:extLst>
              <a:ext uri="{FF2B5EF4-FFF2-40B4-BE49-F238E27FC236}">
                <a16:creationId xmlns:a16="http://schemas.microsoft.com/office/drawing/2014/main" id="{408363E7-781F-BC18-62B2-B8958981C4E8}"/>
              </a:ext>
            </a:extLst>
          </p:cNvPr>
          <p:cNvSpPr/>
          <p:nvPr/>
        </p:nvSpPr>
        <p:spPr>
          <a:xfrm>
            <a:off x="1772422" y="4308149"/>
            <a:ext cx="697230" cy="575945"/>
          </a:xfrm>
          <a:prstGeom prst="downArrow">
            <a:avLst/>
          </a:prstGeom>
          <a:solidFill>
            <a:srgbClr val="4472C4"/>
          </a:solidFill>
          <a:ln w="12700" cap="flat" cmpd="sng" algn="ctr">
            <a:solidFill>
              <a:srgbClr val="4472C4">
                <a:shade val="50000"/>
              </a:srgbClr>
            </a:solidFill>
            <a:prstDash val="solid"/>
            <a:miter lim="800000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th-TH"/>
          </a:p>
        </p:txBody>
      </p:sp>
      <p:sp>
        <p:nvSpPr>
          <p:cNvPr id="31" name="Rectangle 28">
            <a:extLst>
              <a:ext uri="{FF2B5EF4-FFF2-40B4-BE49-F238E27FC236}">
                <a16:creationId xmlns:a16="http://schemas.microsoft.com/office/drawing/2014/main" id="{41EA49C2-0666-ED9C-0294-B250E09D568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  <p:sp>
        <p:nvSpPr>
          <p:cNvPr id="32" name="Rectangle 51">
            <a:extLst>
              <a:ext uri="{FF2B5EF4-FFF2-40B4-BE49-F238E27FC236}">
                <a16:creationId xmlns:a16="http://schemas.microsoft.com/office/drawing/2014/main" id="{4AB8E4F8-AC6E-029C-AA11-180BFBEAAF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572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35685545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</TotalTime>
  <Words>309</Words>
  <Application>Microsoft Office PowerPoint</Application>
  <PresentationFormat>แบบจอกว้าง</PresentationFormat>
  <Paragraphs>22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Cordia New</vt:lpstr>
      <vt:lpstr>TH SarabunIT๙</vt:lpstr>
      <vt:lpstr>ธีมของ Office</vt:lpstr>
      <vt:lpstr>งานนำเสนอ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นตท.ปี1 ตอน10 เลขที่24</dc:creator>
  <cp:lastModifiedBy>นตท.ปี1 ตอน10 เลขที่24</cp:lastModifiedBy>
  <cp:revision>2</cp:revision>
  <dcterms:created xsi:type="dcterms:W3CDTF">2022-09-19T15:58:36Z</dcterms:created>
  <dcterms:modified xsi:type="dcterms:W3CDTF">2022-09-19T16:09:01Z</dcterms:modified>
</cp:coreProperties>
</file>