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515" r:id="rId2"/>
    <p:sldId id="514" r:id="rId3"/>
    <p:sldId id="516" r:id="rId4"/>
    <p:sldId id="517" r:id="rId5"/>
    <p:sldId id="519" r:id="rId6"/>
    <p:sldId id="518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TH K2D July8" panose="02000506000000020004" pitchFamily="2" charset="-34"/>
      <p:regular r:id="rId14"/>
      <p:bold r:id="rId15"/>
      <p:italic r:id="rId16"/>
      <p:boldItalic r:id="rId17"/>
    </p:embeddedFont>
    <p:embeddedFont>
      <p:font typeface="TH SarabunPSK" panose="020B0500040200020003" pitchFamily="34" charset="-34"/>
      <p:regular r:id="rId18"/>
      <p:bold r:id="rId19"/>
      <p:italic r:id="rId20"/>
      <p:boldItalic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AD90"/>
    <a:srgbClr val="F36A67"/>
    <a:srgbClr val="000099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3508B09-4A34-46E5-9AAB-833193420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EE6E6992-4391-4F5A-99AB-C5F294496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A628FE0-F18B-413F-95F6-F9B5FA495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F386-DE67-4407-97D4-344D588866EB}" type="datetimeFigureOut">
              <a:rPr lang="th-TH" smtClean="0"/>
              <a:t>30/09/65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916750D-0F31-4E78-9BDB-E7B4542CE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9B7081F-09B8-4BCE-AB4C-D372399CC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04A8-4F5F-4EF9-A525-C01F711F5B6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0149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9169B38-C71C-43EE-9841-3B8FA6CB8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12473698-0055-4EF9-9A1B-F4DB15132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566CD65-2F22-4FB9-85AC-4DB4C7AA7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F386-DE67-4407-97D4-344D588866EB}" type="datetimeFigureOut">
              <a:rPr lang="th-TH" smtClean="0"/>
              <a:t>30/09/65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8A005C7-DC85-4D5B-AD0D-DCEF88E45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EBD8A14-145F-46E7-86A9-8E7141DBB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04A8-4F5F-4EF9-A525-C01F711F5B6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492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BA8BC972-77C5-4F38-AADE-40C4384EA0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C096604B-DD25-4351-B29F-B4C5971C7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9D8D9D9-03CB-4854-B53A-9141137AD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F386-DE67-4407-97D4-344D588866EB}" type="datetimeFigureOut">
              <a:rPr lang="th-TH" smtClean="0"/>
              <a:t>30/09/65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90899DE-1A43-4311-A7E5-691E5CEDA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EDD1CC8-5A83-4578-972D-07E19E54E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04A8-4F5F-4EF9-A525-C01F711F5B6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053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B1CFD8F-BFEA-482F-BB55-2491BD262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13856A1-9CD2-42CB-A424-8403DA376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F74FE83-90A1-4CD8-BDDA-EA55B6318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F386-DE67-4407-97D4-344D588866EB}" type="datetimeFigureOut">
              <a:rPr lang="th-TH" smtClean="0"/>
              <a:t>30/09/65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7959115-BA51-448D-A873-50C2943A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2517621-A545-4573-BBE7-792EDD44B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04A8-4F5F-4EF9-A525-C01F711F5B6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941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4DF7785-0C02-4211-9B6C-9595EB2F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EADB5B7-CA75-4527-94B3-C6E4712EB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A292971-2EF9-4658-B1A9-1F0069326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F386-DE67-4407-97D4-344D588866EB}" type="datetimeFigureOut">
              <a:rPr lang="th-TH" smtClean="0"/>
              <a:t>30/09/65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A894D39-BF51-463B-B462-5DE4AA961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5154EC5-9F61-4F41-9C25-8F1EBEE77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04A8-4F5F-4EF9-A525-C01F711F5B6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790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63427E5-1A7F-4A15-89C5-2140013B4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5AC3DEC-FC6A-4B3E-805E-0E6AC561E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AA662F47-FDA7-44F2-8896-E14FE77F2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5F3809B-0419-4F75-BE1D-327938EDD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F386-DE67-4407-97D4-344D588866EB}" type="datetimeFigureOut">
              <a:rPr lang="th-TH" smtClean="0"/>
              <a:t>30/09/65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4682A16-FB30-4505-AF61-1E3EED1E2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0EB98CB-4AF3-40DA-876F-2A1DDBA2C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04A8-4F5F-4EF9-A525-C01F711F5B6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2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A8D6104-6EC0-4490-8ED4-0B3C21E33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4B5CFAB6-4479-4254-BDD0-E678BE359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C1D3646A-2977-46E9-8748-59D86093C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7DD895EB-36A9-4764-B7E1-92316C4BD8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EA63FA54-F2C1-40E2-9316-436775984F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2B940F97-72F0-4534-8D44-25413B721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F386-DE67-4407-97D4-344D588866EB}" type="datetimeFigureOut">
              <a:rPr lang="th-TH" smtClean="0"/>
              <a:t>30/09/65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228E1C86-9816-48B9-B135-51720D126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A47AE75A-4FB3-4931-8C71-5FDC87CD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04A8-4F5F-4EF9-A525-C01F711F5B6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384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95A3BBE-82A9-4EBE-B100-701E431C9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D6D0F44B-B0C7-4C11-A862-F22EE75BD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F386-DE67-4407-97D4-344D588866EB}" type="datetimeFigureOut">
              <a:rPr lang="th-TH" smtClean="0"/>
              <a:t>30/09/65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089BDB89-9645-481B-8534-12DD1AD8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9B541684-6A5A-4F80-9822-566A52185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04A8-4F5F-4EF9-A525-C01F711F5B6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1787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30D92830-1DB2-4E1B-91C8-3A97C16B8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F386-DE67-4407-97D4-344D588866EB}" type="datetimeFigureOut">
              <a:rPr lang="th-TH" smtClean="0"/>
              <a:t>30/09/65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48C8DC46-F7A7-4B77-9258-A55558E1B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AF558DE9-764B-4ED1-AD6A-24C0845E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04A8-4F5F-4EF9-A525-C01F711F5B6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0844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0DACBCB-5918-43FE-8542-B6D3627D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32E3717-F45B-4041-9D6C-F71101C7D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930BADB7-3D1C-4BA5-ABBC-CA56CE35E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70B61B2-0976-4228-B010-9A25AD26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F386-DE67-4407-97D4-344D588866EB}" type="datetimeFigureOut">
              <a:rPr lang="th-TH" smtClean="0"/>
              <a:t>30/09/65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1FD24C43-0384-4213-8D8F-60D261526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4B3B68E-7966-483D-B19A-FF141213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04A8-4F5F-4EF9-A525-C01F711F5B6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148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21788E0-D534-45E3-9B7A-B9DCC054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8AEDB994-857C-4ACB-A652-C7349708B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6A26D106-9CAC-4BD9-A474-1164A54F2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9FEF9FD-FCA1-4874-AD69-A2C9A4B6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F386-DE67-4407-97D4-344D588866EB}" type="datetimeFigureOut">
              <a:rPr lang="th-TH" smtClean="0"/>
              <a:t>30/09/65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257BDD8-728A-4FFE-A055-A8D3CF74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99A9A2E-86B6-431D-B16F-6521A56F5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B04A8-4F5F-4EF9-A525-C01F711F5B6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2105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81F5A961-569A-46CD-93FD-A3435A928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9E766D3-6258-48B0-8E42-76FB9EE27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FD44050-3D7F-40F6-9376-BC9CD96B7F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1F386-DE67-4407-97D4-344D588866EB}" type="datetimeFigureOut">
              <a:rPr lang="th-TH" smtClean="0"/>
              <a:t>30/09/65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2B39105-B535-4376-A9A2-51050AEDA6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372DDC1-A091-4269-8A76-182D91CF7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B04A8-4F5F-4EF9-A525-C01F711F5B6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022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E6E0E80-294B-45C7-BAC0-5E74D0870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47"/>
            <a:ext cx="12192903" cy="6880434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8A31B9CA-76E3-404E-BAEE-12F638AF53A4}"/>
              </a:ext>
            </a:extLst>
          </p:cNvPr>
          <p:cNvSpPr/>
          <p:nvPr/>
        </p:nvSpPr>
        <p:spPr>
          <a:xfrm>
            <a:off x="342501" y="39664"/>
            <a:ext cx="704872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กองสาธารณสุข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0E346A0F-4645-4EC2-8880-63281871C475}"/>
              </a:ext>
            </a:extLst>
          </p:cNvPr>
          <p:cNvSpPr/>
          <p:nvPr/>
        </p:nvSpPr>
        <p:spPr>
          <a:xfrm>
            <a:off x="154758" y="6295116"/>
            <a:ext cx="3712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www.songkhlapao.go.th</a:t>
            </a:r>
            <a:endParaRPr lang="th-TH" dirty="0">
              <a:solidFill>
                <a:srgbClr val="000099"/>
              </a:solidFill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C3CBB2EE-3951-4124-AA65-6080CF80D230}"/>
              </a:ext>
            </a:extLst>
          </p:cNvPr>
          <p:cNvSpPr/>
          <p:nvPr/>
        </p:nvSpPr>
        <p:spPr>
          <a:xfrm>
            <a:off x="2010811" y="1397725"/>
            <a:ext cx="30762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0099"/>
                </a:solidFill>
                <a:latin typeface="TH SarabunPSK" panose="020B0500040200020003" pitchFamily="34" charset="-34"/>
              </a:rPr>
              <a:t>PUBLIC  HEALTH</a:t>
            </a:r>
            <a:endParaRPr lang="th-TH" sz="4400" b="1" dirty="0">
              <a:solidFill>
                <a:srgbClr val="000099"/>
              </a:solidFill>
              <a:latin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14264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88A1687D-9BEB-4931-A18B-AB3E328E0687}"/>
              </a:ext>
            </a:extLst>
          </p:cNvPr>
          <p:cNvGrpSpPr/>
          <p:nvPr/>
        </p:nvGrpSpPr>
        <p:grpSpPr>
          <a:xfrm>
            <a:off x="0" y="760636"/>
            <a:ext cx="4950005" cy="5346110"/>
            <a:chOff x="0" y="1495146"/>
            <a:chExt cx="8780586" cy="10692220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9FF4C68F-E24C-4DBC-9743-984B0A03E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834426"/>
              <a:ext cx="8780586" cy="3352940"/>
            </a:xfrm>
            <a:custGeom>
              <a:avLst/>
              <a:gdLst>
                <a:gd name="T0" fmla="*/ 0 w 1914"/>
                <a:gd name="T1" fmla="*/ 0 h 807"/>
                <a:gd name="T2" fmla="*/ 0 w 1914"/>
                <a:gd name="T3" fmla="*/ 807 h 807"/>
                <a:gd name="T4" fmla="*/ 1914 w 1914"/>
                <a:gd name="T5" fmla="*/ 806 h 807"/>
                <a:gd name="T6" fmla="*/ 1913 w 1914"/>
                <a:gd name="T7" fmla="*/ 0 h 807"/>
                <a:gd name="T8" fmla="*/ 0 w 1914"/>
                <a:gd name="T9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4" h="807">
                  <a:moveTo>
                    <a:pt x="0" y="0"/>
                  </a:moveTo>
                  <a:lnTo>
                    <a:pt x="0" y="807"/>
                  </a:lnTo>
                  <a:lnTo>
                    <a:pt x="1914" y="806"/>
                  </a:lnTo>
                  <a:lnTo>
                    <a:pt x="19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769704FD-C931-48AA-84C4-FA7A10F47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194089"/>
              <a:ext cx="8771411" cy="33529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ACE6FB96-BC5D-4E46-8DAA-09E26C5DA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95146"/>
              <a:ext cx="8776000" cy="33696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6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7" name="Freeform 7">
            <a:extLst>
              <a:ext uri="{FF2B5EF4-FFF2-40B4-BE49-F238E27FC236}">
                <a16:creationId xmlns:a16="http://schemas.microsoft.com/office/drawing/2014/main" id="{7764C47D-5D73-4085-89A5-7FC6AB22E746}"/>
              </a:ext>
            </a:extLst>
          </p:cNvPr>
          <p:cNvSpPr>
            <a:spLocks noEditPoints="1"/>
          </p:cNvSpPr>
          <p:nvPr/>
        </p:nvSpPr>
        <p:spPr bwMode="auto">
          <a:xfrm>
            <a:off x="4043749" y="2594950"/>
            <a:ext cx="1743272" cy="856026"/>
          </a:xfrm>
          <a:custGeom>
            <a:avLst/>
            <a:gdLst>
              <a:gd name="T0" fmla="*/ 385 w 615"/>
              <a:gd name="T1" fmla="*/ 328 h 330"/>
              <a:gd name="T2" fmla="*/ 386 w 615"/>
              <a:gd name="T3" fmla="*/ 326 h 330"/>
              <a:gd name="T4" fmla="*/ 385 w 615"/>
              <a:gd name="T5" fmla="*/ 328 h 330"/>
              <a:gd name="T6" fmla="*/ 99 w 615"/>
              <a:gd name="T7" fmla="*/ 185 h 330"/>
              <a:gd name="T8" fmla="*/ 0 w 615"/>
              <a:gd name="T9" fmla="*/ 327 h 330"/>
              <a:gd name="T10" fmla="*/ 176 w 615"/>
              <a:gd name="T11" fmla="*/ 330 h 330"/>
              <a:gd name="T12" fmla="*/ 288 w 615"/>
              <a:gd name="T13" fmla="*/ 328 h 330"/>
              <a:gd name="T14" fmla="*/ 386 w 615"/>
              <a:gd name="T15" fmla="*/ 326 h 330"/>
              <a:gd name="T16" fmla="*/ 484 w 615"/>
              <a:gd name="T17" fmla="*/ 187 h 330"/>
              <a:gd name="T18" fmla="*/ 615 w 615"/>
              <a:gd name="T19" fmla="*/ 1 h 330"/>
              <a:gd name="T20" fmla="*/ 409 w 615"/>
              <a:gd name="T21" fmla="*/ 1 h 330"/>
              <a:gd name="T22" fmla="*/ 228 w 615"/>
              <a:gd name="T23" fmla="*/ 0 h 330"/>
              <a:gd name="T24" fmla="*/ 99 w 615"/>
              <a:gd name="T25" fmla="*/ 18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5" h="330">
                <a:moveTo>
                  <a:pt x="385" y="328"/>
                </a:moveTo>
                <a:cubicBezTo>
                  <a:pt x="392" y="327"/>
                  <a:pt x="392" y="327"/>
                  <a:pt x="386" y="326"/>
                </a:cubicBezTo>
                <a:cubicBezTo>
                  <a:pt x="385" y="327"/>
                  <a:pt x="385" y="327"/>
                  <a:pt x="385" y="328"/>
                </a:cubicBezTo>
                <a:moveTo>
                  <a:pt x="99" y="185"/>
                </a:moveTo>
                <a:cubicBezTo>
                  <a:pt x="65" y="233"/>
                  <a:pt x="33" y="278"/>
                  <a:pt x="0" y="327"/>
                </a:cubicBezTo>
                <a:cubicBezTo>
                  <a:pt x="59" y="327"/>
                  <a:pt x="117" y="329"/>
                  <a:pt x="176" y="330"/>
                </a:cubicBezTo>
                <a:cubicBezTo>
                  <a:pt x="203" y="330"/>
                  <a:pt x="247" y="329"/>
                  <a:pt x="288" y="328"/>
                </a:cubicBezTo>
                <a:cubicBezTo>
                  <a:pt x="332" y="327"/>
                  <a:pt x="372" y="326"/>
                  <a:pt x="386" y="326"/>
                </a:cubicBezTo>
                <a:cubicBezTo>
                  <a:pt x="420" y="279"/>
                  <a:pt x="450" y="235"/>
                  <a:pt x="484" y="187"/>
                </a:cubicBezTo>
                <a:cubicBezTo>
                  <a:pt x="528" y="126"/>
                  <a:pt x="571" y="63"/>
                  <a:pt x="615" y="1"/>
                </a:cubicBezTo>
                <a:cubicBezTo>
                  <a:pt x="546" y="1"/>
                  <a:pt x="477" y="1"/>
                  <a:pt x="409" y="1"/>
                </a:cubicBezTo>
                <a:cubicBezTo>
                  <a:pt x="348" y="0"/>
                  <a:pt x="288" y="0"/>
                  <a:pt x="228" y="0"/>
                </a:cubicBezTo>
                <a:cubicBezTo>
                  <a:pt x="185" y="62"/>
                  <a:pt x="142" y="123"/>
                  <a:pt x="99" y="185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676"/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C79CA36C-B98D-4C29-8CC3-8023F8F6EF98}"/>
              </a:ext>
            </a:extLst>
          </p:cNvPr>
          <p:cNvSpPr>
            <a:spLocks noEditPoints="1"/>
          </p:cNvSpPr>
          <p:nvPr/>
        </p:nvSpPr>
        <p:spPr bwMode="auto">
          <a:xfrm>
            <a:off x="4043749" y="3419582"/>
            <a:ext cx="1750154" cy="856026"/>
          </a:xfrm>
          <a:custGeom>
            <a:avLst/>
            <a:gdLst>
              <a:gd name="T0" fmla="*/ 265 w 617"/>
              <a:gd name="T1" fmla="*/ 1 h 330"/>
              <a:gd name="T2" fmla="*/ 177 w 617"/>
              <a:gd name="T3" fmla="*/ 0 h 330"/>
              <a:gd name="T4" fmla="*/ 0 w 617"/>
              <a:gd name="T5" fmla="*/ 2 h 330"/>
              <a:gd name="T6" fmla="*/ 100 w 617"/>
              <a:gd name="T7" fmla="*/ 146 h 330"/>
              <a:gd name="T8" fmla="*/ 230 w 617"/>
              <a:gd name="T9" fmla="*/ 330 h 330"/>
              <a:gd name="T10" fmla="*/ 410 w 617"/>
              <a:gd name="T11" fmla="*/ 329 h 330"/>
              <a:gd name="T12" fmla="*/ 617 w 617"/>
              <a:gd name="T13" fmla="*/ 328 h 330"/>
              <a:gd name="T14" fmla="*/ 487 w 617"/>
              <a:gd name="T15" fmla="*/ 143 h 330"/>
              <a:gd name="T16" fmla="*/ 386 w 617"/>
              <a:gd name="T17" fmla="*/ 0 h 330"/>
              <a:gd name="T18" fmla="*/ 265 w 617"/>
              <a:gd name="T19" fmla="*/ 1 h 330"/>
              <a:gd name="T20" fmla="*/ 116 w 617"/>
              <a:gd name="T21" fmla="*/ 141 h 330"/>
              <a:gd name="T22" fmla="*/ 114 w 617"/>
              <a:gd name="T23" fmla="*/ 139 h 330"/>
              <a:gd name="T24" fmla="*/ 116 w 617"/>
              <a:gd name="T25" fmla="*/ 141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7" h="330">
                <a:moveTo>
                  <a:pt x="265" y="1"/>
                </a:moveTo>
                <a:cubicBezTo>
                  <a:pt x="232" y="1"/>
                  <a:pt x="199" y="0"/>
                  <a:pt x="177" y="0"/>
                </a:cubicBezTo>
                <a:cubicBezTo>
                  <a:pt x="118" y="1"/>
                  <a:pt x="59" y="1"/>
                  <a:pt x="0" y="2"/>
                </a:cubicBezTo>
                <a:cubicBezTo>
                  <a:pt x="33" y="50"/>
                  <a:pt x="67" y="98"/>
                  <a:pt x="100" y="146"/>
                </a:cubicBezTo>
                <a:cubicBezTo>
                  <a:pt x="143" y="207"/>
                  <a:pt x="187" y="269"/>
                  <a:pt x="230" y="330"/>
                </a:cubicBezTo>
                <a:cubicBezTo>
                  <a:pt x="290" y="330"/>
                  <a:pt x="350" y="329"/>
                  <a:pt x="410" y="329"/>
                </a:cubicBezTo>
                <a:cubicBezTo>
                  <a:pt x="617" y="328"/>
                  <a:pt x="617" y="328"/>
                  <a:pt x="617" y="328"/>
                </a:cubicBezTo>
                <a:cubicBezTo>
                  <a:pt x="572" y="266"/>
                  <a:pt x="531" y="204"/>
                  <a:pt x="487" y="143"/>
                </a:cubicBezTo>
                <a:cubicBezTo>
                  <a:pt x="452" y="95"/>
                  <a:pt x="420" y="48"/>
                  <a:pt x="386" y="0"/>
                </a:cubicBezTo>
                <a:cubicBezTo>
                  <a:pt x="370" y="1"/>
                  <a:pt x="317" y="1"/>
                  <a:pt x="265" y="1"/>
                </a:cubicBezTo>
                <a:moveTo>
                  <a:pt x="116" y="141"/>
                </a:moveTo>
                <a:cubicBezTo>
                  <a:pt x="121" y="141"/>
                  <a:pt x="122" y="140"/>
                  <a:pt x="114" y="139"/>
                </a:cubicBezTo>
                <a:cubicBezTo>
                  <a:pt x="115" y="140"/>
                  <a:pt x="115" y="140"/>
                  <a:pt x="116" y="141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676"/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1E97F9FD-8122-474E-90F8-27088A2AA15A}"/>
              </a:ext>
            </a:extLst>
          </p:cNvPr>
          <p:cNvSpPr>
            <a:spLocks/>
          </p:cNvSpPr>
          <p:nvPr/>
        </p:nvSpPr>
        <p:spPr bwMode="auto">
          <a:xfrm>
            <a:off x="5137882" y="2588671"/>
            <a:ext cx="1291399" cy="1661820"/>
          </a:xfrm>
          <a:custGeom>
            <a:avLst/>
            <a:gdLst>
              <a:gd name="T0" fmla="*/ 285 w 563"/>
              <a:gd name="T1" fmla="*/ 0 h 794"/>
              <a:gd name="T2" fmla="*/ 563 w 563"/>
              <a:gd name="T3" fmla="*/ 404 h 794"/>
              <a:gd name="T4" fmla="*/ 282 w 563"/>
              <a:gd name="T5" fmla="*/ 794 h 794"/>
              <a:gd name="T6" fmla="*/ 0 w 563"/>
              <a:gd name="T7" fmla="*/ 399 h 794"/>
              <a:gd name="T8" fmla="*/ 285 w 563"/>
              <a:gd name="T9" fmla="*/ 0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3" h="794">
                <a:moveTo>
                  <a:pt x="285" y="0"/>
                </a:moveTo>
                <a:lnTo>
                  <a:pt x="563" y="404"/>
                </a:lnTo>
                <a:lnTo>
                  <a:pt x="282" y="794"/>
                </a:lnTo>
                <a:lnTo>
                  <a:pt x="0" y="399"/>
                </a:lnTo>
                <a:lnTo>
                  <a:pt x="285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676"/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8273D9E5-AF9E-4E10-B858-DA83EC4B7FA7}"/>
              </a:ext>
            </a:extLst>
          </p:cNvPr>
          <p:cNvSpPr>
            <a:spLocks noEditPoints="1"/>
          </p:cNvSpPr>
          <p:nvPr/>
        </p:nvSpPr>
        <p:spPr bwMode="auto">
          <a:xfrm>
            <a:off x="4055219" y="4409250"/>
            <a:ext cx="1743272" cy="912537"/>
          </a:xfrm>
          <a:custGeom>
            <a:avLst/>
            <a:gdLst>
              <a:gd name="T0" fmla="*/ 236 w 614"/>
              <a:gd name="T1" fmla="*/ 352 h 352"/>
              <a:gd name="T2" fmla="*/ 237 w 614"/>
              <a:gd name="T3" fmla="*/ 350 h 352"/>
              <a:gd name="T4" fmla="*/ 236 w 614"/>
              <a:gd name="T5" fmla="*/ 352 h 352"/>
              <a:gd name="T6" fmla="*/ 226 w 614"/>
              <a:gd name="T7" fmla="*/ 1 h 352"/>
              <a:gd name="T8" fmla="*/ 101 w 614"/>
              <a:gd name="T9" fmla="*/ 185 h 352"/>
              <a:gd name="T10" fmla="*/ 0 w 614"/>
              <a:gd name="T11" fmla="*/ 326 h 352"/>
              <a:gd name="T12" fmla="*/ 179 w 614"/>
              <a:gd name="T13" fmla="*/ 330 h 352"/>
              <a:gd name="T14" fmla="*/ 383 w 614"/>
              <a:gd name="T15" fmla="*/ 329 h 352"/>
              <a:gd name="T16" fmla="*/ 485 w 614"/>
              <a:gd name="T17" fmla="*/ 185 h 352"/>
              <a:gd name="T18" fmla="*/ 614 w 614"/>
              <a:gd name="T19" fmla="*/ 0 h 352"/>
              <a:gd name="T20" fmla="*/ 410 w 614"/>
              <a:gd name="T21" fmla="*/ 0 h 352"/>
              <a:gd name="T22" fmla="*/ 226 w 614"/>
              <a:gd name="T23" fmla="*/ 1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4" h="352">
                <a:moveTo>
                  <a:pt x="236" y="352"/>
                </a:moveTo>
                <a:cubicBezTo>
                  <a:pt x="244" y="351"/>
                  <a:pt x="243" y="350"/>
                  <a:pt x="237" y="350"/>
                </a:cubicBezTo>
                <a:cubicBezTo>
                  <a:pt x="237" y="351"/>
                  <a:pt x="236" y="351"/>
                  <a:pt x="236" y="352"/>
                </a:cubicBezTo>
                <a:moveTo>
                  <a:pt x="226" y="1"/>
                </a:moveTo>
                <a:cubicBezTo>
                  <a:pt x="183" y="63"/>
                  <a:pt x="144" y="124"/>
                  <a:pt x="101" y="185"/>
                </a:cubicBezTo>
                <a:cubicBezTo>
                  <a:pt x="68" y="234"/>
                  <a:pt x="34" y="277"/>
                  <a:pt x="0" y="326"/>
                </a:cubicBezTo>
                <a:cubicBezTo>
                  <a:pt x="60" y="326"/>
                  <a:pt x="120" y="330"/>
                  <a:pt x="179" y="330"/>
                </a:cubicBezTo>
                <a:cubicBezTo>
                  <a:pt x="234" y="330"/>
                  <a:pt x="358" y="327"/>
                  <a:pt x="383" y="329"/>
                </a:cubicBezTo>
                <a:cubicBezTo>
                  <a:pt x="417" y="281"/>
                  <a:pt x="451" y="233"/>
                  <a:pt x="485" y="185"/>
                </a:cubicBezTo>
                <a:cubicBezTo>
                  <a:pt x="529" y="124"/>
                  <a:pt x="570" y="62"/>
                  <a:pt x="614" y="0"/>
                </a:cubicBezTo>
                <a:cubicBezTo>
                  <a:pt x="545" y="0"/>
                  <a:pt x="479" y="0"/>
                  <a:pt x="410" y="0"/>
                </a:cubicBezTo>
                <a:cubicBezTo>
                  <a:pt x="350" y="0"/>
                  <a:pt x="286" y="1"/>
                  <a:pt x="226" y="1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676"/>
          </a:p>
        </p:txBody>
      </p:sp>
      <p:sp>
        <p:nvSpPr>
          <p:cNvPr id="21" name="Freeform 14">
            <a:extLst>
              <a:ext uri="{FF2B5EF4-FFF2-40B4-BE49-F238E27FC236}">
                <a16:creationId xmlns:a16="http://schemas.microsoft.com/office/drawing/2014/main" id="{1A3AD157-C99B-4DDB-80DD-E17B2BE3547E}"/>
              </a:ext>
            </a:extLst>
          </p:cNvPr>
          <p:cNvSpPr>
            <a:spLocks noEditPoints="1"/>
          </p:cNvSpPr>
          <p:nvPr/>
        </p:nvSpPr>
        <p:spPr bwMode="auto">
          <a:xfrm>
            <a:off x="4064394" y="5231788"/>
            <a:ext cx="1740979" cy="849747"/>
          </a:xfrm>
          <a:custGeom>
            <a:avLst/>
            <a:gdLst>
              <a:gd name="T0" fmla="*/ 177 w 614"/>
              <a:gd name="T1" fmla="*/ 0 h 328"/>
              <a:gd name="T2" fmla="*/ 0 w 614"/>
              <a:gd name="T3" fmla="*/ 2 h 328"/>
              <a:gd name="T4" fmla="*/ 101 w 614"/>
              <a:gd name="T5" fmla="*/ 145 h 328"/>
              <a:gd name="T6" fmla="*/ 230 w 614"/>
              <a:gd name="T7" fmla="*/ 328 h 328"/>
              <a:gd name="T8" fmla="*/ 321 w 614"/>
              <a:gd name="T9" fmla="*/ 328 h 328"/>
              <a:gd name="T10" fmla="*/ 412 w 614"/>
              <a:gd name="T11" fmla="*/ 328 h 328"/>
              <a:gd name="T12" fmla="*/ 614 w 614"/>
              <a:gd name="T13" fmla="*/ 326 h 328"/>
              <a:gd name="T14" fmla="*/ 484 w 614"/>
              <a:gd name="T15" fmla="*/ 142 h 328"/>
              <a:gd name="T16" fmla="*/ 385 w 614"/>
              <a:gd name="T17" fmla="*/ 0 h 328"/>
              <a:gd name="T18" fmla="*/ 276 w 614"/>
              <a:gd name="T19" fmla="*/ 0 h 328"/>
              <a:gd name="T20" fmla="*/ 203 w 614"/>
              <a:gd name="T21" fmla="*/ 0 h 328"/>
              <a:gd name="T22" fmla="*/ 177 w 614"/>
              <a:gd name="T23" fmla="*/ 0 h 328"/>
              <a:gd name="T24" fmla="*/ 212 w 614"/>
              <a:gd name="T25" fmla="*/ 5 h 328"/>
              <a:gd name="T26" fmla="*/ 211 w 614"/>
              <a:gd name="T27" fmla="*/ 4 h 328"/>
              <a:gd name="T28" fmla="*/ 212 w 614"/>
              <a:gd name="T29" fmla="*/ 5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14" h="328">
                <a:moveTo>
                  <a:pt x="177" y="0"/>
                </a:moveTo>
                <a:cubicBezTo>
                  <a:pt x="118" y="0"/>
                  <a:pt x="59" y="1"/>
                  <a:pt x="0" y="2"/>
                </a:cubicBezTo>
                <a:cubicBezTo>
                  <a:pt x="33" y="50"/>
                  <a:pt x="67" y="97"/>
                  <a:pt x="101" y="145"/>
                </a:cubicBezTo>
                <a:cubicBezTo>
                  <a:pt x="144" y="207"/>
                  <a:pt x="187" y="267"/>
                  <a:pt x="230" y="328"/>
                </a:cubicBezTo>
                <a:cubicBezTo>
                  <a:pt x="260" y="328"/>
                  <a:pt x="291" y="328"/>
                  <a:pt x="321" y="328"/>
                </a:cubicBezTo>
                <a:cubicBezTo>
                  <a:pt x="351" y="328"/>
                  <a:pt x="381" y="328"/>
                  <a:pt x="412" y="328"/>
                </a:cubicBezTo>
                <a:cubicBezTo>
                  <a:pt x="480" y="327"/>
                  <a:pt x="545" y="326"/>
                  <a:pt x="614" y="326"/>
                </a:cubicBezTo>
                <a:cubicBezTo>
                  <a:pt x="569" y="264"/>
                  <a:pt x="529" y="203"/>
                  <a:pt x="484" y="142"/>
                </a:cubicBezTo>
                <a:cubicBezTo>
                  <a:pt x="450" y="95"/>
                  <a:pt x="420" y="47"/>
                  <a:pt x="385" y="0"/>
                </a:cubicBezTo>
                <a:cubicBezTo>
                  <a:pt x="371" y="1"/>
                  <a:pt x="324" y="0"/>
                  <a:pt x="276" y="0"/>
                </a:cubicBezTo>
                <a:cubicBezTo>
                  <a:pt x="250" y="0"/>
                  <a:pt x="224" y="0"/>
                  <a:pt x="203" y="0"/>
                </a:cubicBezTo>
                <a:cubicBezTo>
                  <a:pt x="193" y="0"/>
                  <a:pt x="185" y="0"/>
                  <a:pt x="177" y="0"/>
                </a:cubicBezTo>
                <a:moveTo>
                  <a:pt x="212" y="5"/>
                </a:moveTo>
                <a:cubicBezTo>
                  <a:pt x="218" y="5"/>
                  <a:pt x="219" y="5"/>
                  <a:pt x="211" y="4"/>
                </a:cubicBezTo>
                <a:cubicBezTo>
                  <a:pt x="212" y="4"/>
                  <a:pt x="212" y="5"/>
                  <a:pt x="212" y="5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676"/>
          </a:p>
        </p:txBody>
      </p:sp>
      <p:sp>
        <p:nvSpPr>
          <p:cNvPr id="22" name="Freeform 15">
            <a:extLst>
              <a:ext uri="{FF2B5EF4-FFF2-40B4-BE49-F238E27FC236}">
                <a16:creationId xmlns:a16="http://schemas.microsoft.com/office/drawing/2014/main" id="{B83A165D-B546-46AF-91BA-3AC7D94641A0}"/>
              </a:ext>
            </a:extLst>
          </p:cNvPr>
          <p:cNvSpPr>
            <a:spLocks/>
          </p:cNvSpPr>
          <p:nvPr/>
        </p:nvSpPr>
        <p:spPr bwMode="auto">
          <a:xfrm>
            <a:off x="5137882" y="4402972"/>
            <a:ext cx="1293692" cy="1666006"/>
          </a:xfrm>
          <a:custGeom>
            <a:avLst/>
            <a:gdLst>
              <a:gd name="T0" fmla="*/ 0 w 564"/>
              <a:gd name="T1" fmla="*/ 396 h 796"/>
              <a:gd name="T2" fmla="*/ 282 w 564"/>
              <a:gd name="T3" fmla="*/ 796 h 796"/>
              <a:gd name="T4" fmla="*/ 564 w 564"/>
              <a:gd name="T5" fmla="*/ 402 h 796"/>
              <a:gd name="T6" fmla="*/ 282 w 564"/>
              <a:gd name="T7" fmla="*/ 0 h 796"/>
              <a:gd name="T8" fmla="*/ 0 w 564"/>
              <a:gd name="T9" fmla="*/ 396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4" h="796">
                <a:moveTo>
                  <a:pt x="0" y="396"/>
                </a:moveTo>
                <a:lnTo>
                  <a:pt x="282" y="796"/>
                </a:lnTo>
                <a:lnTo>
                  <a:pt x="564" y="402"/>
                </a:lnTo>
                <a:lnTo>
                  <a:pt x="282" y="0"/>
                </a:lnTo>
                <a:lnTo>
                  <a:pt x="0" y="39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676"/>
          </a:p>
        </p:txBody>
      </p:sp>
      <p:sp>
        <p:nvSpPr>
          <p:cNvPr id="24" name="Freeform 19">
            <a:extLst>
              <a:ext uri="{FF2B5EF4-FFF2-40B4-BE49-F238E27FC236}">
                <a16:creationId xmlns:a16="http://schemas.microsoft.com/office/drawing/2014/main" id="{8007D1E6-EFD4-4F7E-9C4A-AEA65F0A1FF5}"/>
              </a:ext>
            </a:extLst>
          </p:cNvPr>
          <p:cNvSpPr>
            <a:spLocks noEditPoints="1"/>
          </p:cNvSpPr>
          <p:nvPr/>
        </p:nvSpPr>
        <p:spPr bwMode="auto">
          <a:xfrm>
            <a:off x="4046044" y="1584762"/>
            <a:ext cx="1740979" cy="847654"/>
          </a:xfrm>
          <a:custGeom>
            <a:avLst/>
            <a:gdLst>
              <a:gd name="T0" fmla="*/ 385 w 614"/>
              <a:gd name="T1" fmla="*/ 1 h 328"/>
              <a:gd name="T2" fmla="*/ 384 w 614"/>
              <a:gd name="T3" fmla="*/ 0 h 328"/>
              <a:gd name="T4" fmla="*/ 385 w 614"/>
              <a:gd name="T5" fmla="*/ 1 h 328"/>
              <a:gd name="T6" fmla="*/ 177 w 614"/>
              <a:gd name="T7" fmla="*/ 0 h 328"/>
              <a:gd name="T8" fmla="*/ 0 w 614"/>
              <a:gd name="T9" fmla="*/ 4 h 328"/>
              <a:gd name="T10" fmla="*/ 100 w 614"/>
              <a:gd name="T11" fmla="*/ 145 h 328"/>
              <a:gd name="T12" fmla="*/ 226 w 614"/>
              <a:gd name="T13" fmla="*/ 328 h 328"/>
              <a:gd name="T14" fmla="*/ 318 w 614"/>
              <a:gd name="T15" fmla="*/ 328 h 328"/>
              <a:gd name="T16" fmla="*/ 410 w 614"/>
              <a:gd name="T17" fmla="*/ 328 h 328"/>
              <a:gd name="T18" fmla="*/ 512 w 614"/>
              <a:gd name="T19" fmla="*/ 328 h 328"/>
              <a:gd name="T20" fmla="*/ 614 w 614"/>
              <a:gd name="T21" fmla="*/ 328 h 328"/>
              <a:gd name="T22" fmla="*/ 484 w 614"/>
              <a:gd name="T23" fmla="*/ 142 h 328"/>
              <a:gd name="T24" fmla="*/ 385 w 614"/>
              <a:gd name="T25" fmla="*/ 1 h 328"/>
              <a:gd name="T26" fmla="*/ 281 w 614"/>
              <a:gd name="T27" fmla="*/ 0 h 328"/>
              <a:gd name="T28" fmla="*/ 187 w 614"/>
              <a:gd name="T29" fmla="*/ 0 h 328"/>
              <a:gd name="T30" fmla="*/ 177 w 614"/>
              <a:gd name="T31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14" h="328">
                <a:moveTo>
                  <a:pt x="385" y="1"/>
                </a:moveTo>
                <a:cubicBezTo>
                  <a:pt x="391" y="1"/>
                  <a:pt x="391" y="0"/>
                  <a:pt x="384" y="0"/>
                </a:cubicBezTo>
                <a:cubicBezTo>
                  <a:pt x="384" y="0"/>
                  <a:pt x="385" y="1"/>
                  <a:pt x="385" y="1"/>
                </a:cubicBezTo>
                <a:moveTo>
                  <a:pt x="177" y="0"/>
                </a:moveTo>
                <a:cubicBezTo>
                  <a:pt x="118" y="0"/>
                  <a:pt x="60" y="4"/>
                  <a:pt x="0" y="4"/>
                </a:cubicBezTo>
                <a:cubicBezTo>
                  <a:pt x="34" y="52"/>
                  <a:pt x="67" y="97"/>
                  <a:pt x="100" y="145"/>
                </a:cubicBezTo>
                <a:cubicBezTo>
                  <a:pt x="143" y="206"/>
                  <a:pt x="183" y="267"/>
                  <a:pt x="226" y="328"/>
                </a:cubicBezTo>
                <a:cubicBezTo>
                  <a:pt x="256" y="328"/>
                  <a:pt x="287" y="328"/>
                  <a:pt x="318" y="328"/>
                </a:cubicBezTo>
                <a:cubicBezTo>
                  <a:pt x="349" y="328"/>
                  <a:pt x="380" y="328"/>
                  <a:pt x="410" y="328"/>
                </a:cubicBezTo>
                <a:cubicBezTo>
                  <a:pt x="445" y="328"/>
                  <a:pt x="478" y="328"/>
                  <a:pt x="512" y="328"/>
                </a:cubicBezTo>
                <a:cubicBezTo>
                  <a:pt x="546" y="328"/>
                  <a:pt x="580" y="328"/>
                  <a:pt x="614" y="328"/>
                </a:cubicBezTo>
                <a:cubicBezTo>
                  <a:pt x="571" y="266"/>
                  <a:pt x="528" y="204"/>
                  <a:pt x="484" y="142"/>
                </a:cubicBezTo>
                <a:cubicBezTo>
                  <a:pt x="450" y="95"/>
                  <a:pt x="419" y="49"/>
                  <a:pt x="385" y="1"/>
                </a:cubicBezTo>
                <a:cubicBezTo>
                  <a:pt x="371" y="2"/>
                  <a:pt x="327" y="1"/>
                  <a:pt x="281" y="0"/>
                </a:cubicBezTo>
                <a:cubicBezTo>
                  <a:pt x="247" y="0"/>
                  <a:pt x="212" y="0"/>
                  <a:pt x="187" y="0"/>
                </a:cubicBezTo>
                <a:cubicBezTo>
                  <a:pt x="183" y="0"/>
                  <a:pt x="180" y="0"/>
                  <a:pt x="177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676"/>
          </a:p>
        </p:txBody>
      </p:sp>
      <p:sp>
        <p:nvSpPr>
          <p:cNvPr id="25" name="Freeform 20">
            <a:extLst>
              <a:ext uri="{FF2B5EF4-FFF2-40B4-BE49-F238E27FC236}">
                <a16:creationId xmlns:a16="http://schemas.microsoft.com/office/drawing/2014/main" id="{1CA2505B-2EB7-4E0B-B43F-4919C45DDF4D}"/>
              </a:ext>
            </a:extLst>
          </p:cNvPr>
          <p:cNvSpPr>
            <a:spLocks noEditPoints="1"/>
          </p:cNvSpPr>
          <p:nvPr/>
        </p:nvSpPr>
        <p:spPr bwMode="auto">
          <a:xfrm>
            <a:off x="4046044" y="745480"/>
            <a:ext cx="1750154" cy="851840"/>
          </a:xfrm>
          <a:custGeom>
            <a:avLst/>
            <a:gdLst>
              <a:gd name="T0" fmla="*/ 385 w 617"/>
              <a:gd name="T1" fmla="*/ 327 h 329"/>
              <a:gd name="T2" fmla="*/ 386 w 617"/>
              <a:gd name="T3" fmla="*/ 326 h 329"/>
              <a:gd name="T4" fmla="*/ 385 w 617"/>
              <a:gd name="T5" fmla="*/ 327 h 329"/>
              <a:gd name="T6" fmla="*/ 514 w 617"/>
              <a:gd name="T7" fmla="*/ 0 h 329"/>
              <a:gd name="T8" fmla="*/ 411 w 617"/>
              <a:gd name="T9" fmla="*/ 1 h 329"/>
              <a:gd name="T10" fmla="*/ 320 w 617"/>
              <a:gd name="T11" fmla="*/ 1 h 329"/>
              <a:gd name="T12" fmla="*/ 229 w 617"/>
              <a:gd name="T13" fmla="*/ 1 h 329"/>
              <a:gd name="T14" fmla="*/ 101 w 617"/>
              <a:gd name="T15" fmla="*/ 184 h 329"/>
              <a:gd name="T16" fmla="*/ 0 w 617"/>
              <a:gd name="T17" fmla="*/ 328 h 329"/>
              <a:gd name="T18" fmla="*/ 178 w 617"/>
              <a:gd name="T19" fmla="*/ 329 h 329"/>
              <a:gd name="T20" fmla="*/ 290 w 617"/>
              <a:gd name="T21" fmla="*/ 328 h 329"/>
              <a:gd name="T22" fmla="*/ 386 w 617"/>
              <a:gd name="T23" fmla="*/ 326 h 329"/>
              <a:gd name="T24" fmla="*/ 485 w 617"/>
              <a:gd name="T25" fmla="*/ 186 h 329"/>
              <a:gd name="T26" fmla="*/ 617 w 617"/>
              <a:gd name="T27" fmla="*/ 0 h 329"/>
              <a:gd name="T28" fmla="*/ 593 w 617"/>
              <a:gd name="T29" fmla="*/ 0 h 329"/>
              <a:gd name="T30" fmla="*/ 514 w 617"/>
              <a:gd name="T31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17" h="329">
                <a:moveTo>
                  <a:pt x="385" y="327"/>
                </a:moveTo>
                <a:cubicBezTo>
                  <a:pt x="393" y="327"/>
                  <a:pt x="392" y="326"/>
                  <a:pt x="386" y="326"/>
                </a:cubicBezTo>
                <a:cubicBezTo>
                  <a:pt x="386" y="327"/>
                  <a:pt x="386" y="327"/>
                  <a:pt x="385" y="327"/>
                </a:cubicBezTo>
                <a:moveTo>
                  <a:pt x="514" y="0"/>
                </a:moveTo>
                <a:cubicBezTo>
                  <a:pt x="480" y="1"/>
                  <a:pt x="445" y="1"/>
                  <a:pt x="411" y="1"/>
                </a:cubicBezTo>
                <a:cubicBezTo>
                  <a:pt x="381" y="0"/>
                  <a:pt x="350" y="1"/>
                  <a:pt x="320" y="1"/>
                </a:cubicBezTo>
                <a:cubicBezTo>
                  <a:pt x="290" y="1"/>
                  <a:pt x="259" y="1"/>
                  <a:pt x="229" y="1"/>
                </a:cubicBezTo>
                <a:cubicBezTo>
                  <a:pt x="186" y="62"/>
                  <a:pt x="144" y="123"/>
                  <a:pt x="101" y="184"/>
                </a:cubicBezTo>
                <a:cubicBezTo>
                  <a:pt x="67" y="232"/>
                  <a:pt x="34" y="280"/>
                  <a:pt x="0" y="328"/>
                </a:cubicBezTo>
                <a:cubicBezTo>
                  <a:pt x="60" y="329"/>
                  <a:pt x="119" y="329"/>
                  <a:pt x="178" y="329"/>
                </a:cubicBezTo>
                <a:cubicBezTo>
                  <a:pt x="205" y="329"/>
                  <a:pt x="249" y="329"/>
                  <a:pt x="290" y="328"/>
                </a:cubicBezTo>
                <a:cubicBezTo>
                  <a:pt x="333" y="327"/>
                  <a:pt x="373" y="326"/>
                  <a:pt x="386" y="326"/>
                </a:cubicBezTo>
                <a:cubicBezTo>
                  <a:pt x="420" y="279"/>
                  <a:pt x="450" y="234"/>
                  <a:pt x="485" y="186"/>
                </a:cubicBezTo>
                <a:cubicBezTo>
                  <a:pt x="529" y="125"/>
                  <a:pt x="573" y="62"/>
                  <a:pt x="617" y="0"/>
                </a:cubicBezTo>
                <a:cubicBezTo>
                  <a:pt x="609" y="0"/>
                  <a:pt x="601" y="0"/>
                  <a:pt x="593" y="0"/>
                </a:cubicBezTo>
                <a:cubicBezTo>
                  <a:pt x="566" y="0"/>
                  <a:pt x="540" y="0"/>
                  <a:pt x="514" y="0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676"/>
          </a:p>
        </p:txBody>
      </p:sp>
      <p:sp>
        <p:nvSpPr>
          <p:cNvPr id="26" name="Freeform 21">
            <a:extLst>
              <a:ext uri="{FF2B5EF4-FFF2-40B4-BE49-F238E27FC236}">
                <a16:creationId xmlns:a16="http://schemas.microsoft.com/office/drawing/2014/main" id="{5B25CC83-1A8A-434A-A3C4-C158FF681FEE}"/>
              </a:ext>
            </a:extLst>
          </p:cNvPr>
          <p:cNvSpPr>
            <a:spLocks/>
          </p:cNvSpPr>
          <p:nvPr/>
        </p:nvSpPr>
        <p:spPr bwMode="auto">
          <a:xfrm>
            <a:off x="5131000" y="755945"/>
            <a:ext cx="1293692" cy="1670192"/>
          </a:xfrm>
          <a:custGeom>
            <a:avLst/>
            <a:gdLst>
              <a:gd name="T0" fmla="*/ 0 w 564"/>
              <a:gd name="T1" fmla="*/ 399 h 798"/>
              <a:gd name="T2" fmla="*/ 280 w 564"/>
              <a:gd name="T3" fmla="*/ 798 h 798"/>
              <a:gd name="T4" fmla="*/ 564 w 564"/>
              <a:gd name="T5" fmla="*/ 404 h 798"/>
              <a:gd name="T6" fmla="*/ 284 w 564"/>
              <a:gd name="T7" fmla="*/ 0 h 798"/>
              <a:gd name="T8" fmla="*/ 0 w 564"/>
              <a:gd name="T9" fmla="*/ 399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4" h="798">
                <a:moveTo>
                  <a:pt x="0" y="399"/>
                </a:moveTo>
                <a:lnTo>
                  <a:pt x="280" y="798"/>
                </a:lnTo>
                <a:lnTo>
                  <a:pt x="564" y="404"/>
                </a:lnTo>
                <a:lnTo>
                  <a:pt x="284" y="0"/>
                </a:lnTo>
                <a:lnTo>
                  <a:pt x="0" y="39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676"/>
          </a:p>
        </p:txBody>
      </p:sp>
      <p:sp>
        <p:nvSpPr>
          <p:cNvPr id="28" name="Shape 350">
            <a:extLst>
              <a:ext uri="{FF2B5EF4-FFF2-40B4-BE49-F238E27FC236}">
                <a16:creationId xmlns:a16="http://schemas.microsoft.com/office/drawing/2014/main" id="{FB036516-314F-4D6A-9F0B-9570A948BD79}"/>
              </a:ext>
            </a:extLst>
          </p:cNvPr>
          <p:cNvSpPr/>
          <p:nvPr/>
        </p:nvSpPr>
        <p:spPr>
          <a:xfrm>
            <a:off x="5603149" y="1511119"/>
            <a:ext cx="316320" cy="2096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96" y="1421"/>
                </a:moveTo>
                <a:cubicBezTo>
                  <a:pt x="1878" y="0"/>
                  <a:pt x="1878" y="0"/>
                  <a:pt x="1878" y="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2630" y="11937"/>
                  <a:pt x="2630" y="11937"/>
                  <a:pt x="2630" y="11937"/>
                </a:cubicBezTo>
                <a:cubicBezTo>
                  <a:pt x="3005" y="10232"/>
                  <a:pt x="3005" y="10232"/>
                  <a:pt x="3005" y="10232"/>
                </a:cubicBezTo>
                <a:cubicBezTo>
                  <a:pt x="4508" y="12221"/>
                  <a:pt x="4508" y="12221"/>
                  <a:pt x="4508" y="12221"/>
                </a:cubicBezTo>
                <a:cubicBezTo>
                  <a:pt x="8077" y="7958"/>
                  <a:pt x="8077" y="7958"/>
                  <a:pt x="8077" y="7958"/>
                </a:cubicBezTo>
                <a:cubicBezTo>
                  <a:pt x="10143" y="6821"/>
                  <a:pt x="10143" y="6821"/>
                  <a:pt x="10143" y="6821"/>
                </a:cubicBezTo>
                <a:cubicBezTo>
                  <a:pt x="12584" y="9095"/>
                  <a:pt x="12584" y="9095"/>
                  <a:pt x="12584" y="9095"/>
                </a:cubicBezTo>
                <a:cubicBezTo>
                  <a:pt x="13336" y="7958"/>
                  <a:pt x="13336" y="7958"/>
                  <a:pt x="13336" y="7958"/>
                </a:cubicBezTo>
                <a:cubicBezTo>
                  <a:pt x="11457" y="3695"/>
                  <a:pt x="11457" y="3695"/>
                  <a:pt x="11457" y="3695"/>
                </a:cubicBezTo>
                <a:cubicBezTo>
                  <a:pt x="7889" y="3411"/>
                  <a:pt x="7889" y="3411"/>
                  <a:pt x="7889" y="3411"/>
                </a:cubicBezTo>
                <a:cubicBezTo>
                  <a:pt x="5259" y="3979"/>
                  <a:pt x="5259" y="3979"/>
                  <a:pt x="5259" y="3979"/>
                </a:cubicBezTo>
                <a:cubicBezTo>
                  <a:pt x="4883" y="3695"/>
                  <a:pt x="4883" y="3695"/>
                  <a:pt x="4883" y="3695"/>
                </a:cubicBezTo>
                <a:cubicBezTo>
                  <a:pt x="3944" y="6537"/>
                  <a:pt x="3944" y="6537"/>
                  <a:pt x="3944" y="6537"/>
                </a:cubicBezTo>
                <a:cubicBezTo>
                  <a:pt x="3757" y="6253"/>
                  <a:pt x="3757" y="6253"/>
                  <a:pt x="3757" y="6253"/>
                </a:cubicBezTo>
                <a:cubicBezTo>
                  <a:pt x="4320" y="3126"/>
                  <a:pt x="4320" y="3126"/>
                  <a:pt x="4320" y="3126"/>
                </a:cubicBezTo>
                <a:cubicBezTo>
                  <a:pt x="4696" y="1421"/>
                  <a:pt x="4696" y="1421"/>
                  <a:pt x="4696" y="1421"/>
                </a:cubicBezTo>
                <a:close/>
                <a:moveTo>
                  <a:pt x="17092" y="568"/>
                </a:moveTo>
                <a:cubicBezTo>
                  <a:pt x="21600" y="9095"/>
                  <a:pt x="21600" y="9095"/>
                  <a:pt x="21600" y="9095"/>
                </a:cubicBezTo>
                <a:cubicBezTo>
                  <a:pt x="19346" y="11937"/>
                  <a:pt x="19346" y="11937"/>
                  <a:pt x="19346" y="11937"/>
                </a:cubicBezTo>
                <a:cubicBezTo>
                  <a:pt x="18783" y="10800"/>
                  <a:pt x="18783" y="10800"/>
                  <a:pt x="18783" y="10800"/>
                </a:cubicBezTo>
                <a:cubicBezTo>
                  <a:pt x="17280" y="13642"/>
                  <a:pt x="17280" y="13642"/>
                  <a:pt x="17280" y="13642"/>
                </a:cubicBezTo>
                <a:cubicBezTo>
                  <a:pt x="15777" y="13074"/>
                  <a:pt x="15777" y="13074"/>
                  <a:pt x="15777" y="13074"/>
                </a:cubicBezTo>
                <a:cubicBezTo>
                  <a:pt x="14650" y="13926"/>
                  <a:pt x="13336" y="15632"/>
                  <a:pt x="13148" y="17621"/>
                </a:cubicBezTo>
                <a:cubicBezTo>
                  <a:pt x="13899" y="19611"/>
                  <a:pt x="13899" y="19611"/>
                  <a:pt x="13899" y="19611"/>
                </a:cubicBezTo>
                <a:cubicBezTo>
                  <a:pt x="13711" y="20179"/>
                  <a:pt x="13711" y="20179"/>
                  <a:pt x="13711" y="20179"/>
                </a:cubicBezTo>
                <a:cubicBezTo>
                  <a:pt x="13336" y="20747"/>
                  <a:pt x="12960" y="21032"/>
                  <a:pt x="12584" y="21600"/>
                </a:cubicBezTo>
                <a:cubicBezTo>
                  <a:pt x="12209" y="21316"/>
                  <a:pt x="11833" y="20747"/>
                  <a:pt x="11457" y="20463"/>
                </a:cubicBezTo>
                <a:cubicBezTo>
                  <a:pt x="11457" y="19611"/>
                  <a:pt x="12021" y="18474"/>
                  <a:pt x="12021" y="18189"/>
                </a:cubicBezTo>
                <a:cubicBezTo>
                  <a:pt x="11833" y="17905"/>
                  <a:pt x="11833" y="17905"/>
                  <a:pt x="11833" y="17905"/>
                </a:cubicBezTo>
                <a:cubicBezTo>
                  <a:pt x="11457" y="18758"/>
                  <a:pt x="10330" y="20179"/>
                  <a:pt x="9955" y="20747"/>
                </a:cubicBezTo>
                <a:cubicBezTo>
                  <a:pt x="9579" y="20463"/>
                  <a:pt x="9203" y="20179"/>
                  <a:pt x="8640" y="19611"/>
                </a:cubicBezTo>
                <a:cubicBezTo>
                  <a:pt x="8828" y="19042"/>
                  <a:pt x="9767" y="17337"/>
                  <a:pt x="9955" y="16768"/>
                </a:cubicBezTo>
                <a:cubicBezTo>
                  <a:pt x="9767" y="16484"/>
                  <a:pt x="9767" y="16484"/>
                  <a:pt x="9767" y="16484"/>
                </a:cubicBezTo>
                <a:cubicBezTo>
                  <a:pt x="9016" y="17905"/>
                  <a:pt x="8077" y="19042"/>
                  <a:pt x="7513" y="19326"/>
                </a:cubicBezTo>
                <a:cubicBezTo>
                  <a:pt x="6198" y="17905"/>
                  <a:pt x="6198" y="17905"/>
                  <a:pt x="6198" y="17905"/>
                </a:cubicBezTo>
                <a:cubicBezTo>
                  <a:pt x="6950" y="16200"/>
                  <a:pt x="8077" y="14779"/>
                  <a:pt x="9016" y="13642"/>
                </a:cubicBezTo>
                <a:cubicBezTo>
                  <a:pt x="8828" y="13074"/>
                  <a:pt x="8828" y="13074"/>
                  <a:pt x="8828" y="13074"/>
                </a:cubicBezTo>
                <a:cubicBezTo>
                  <a:pt x="8077" y="13926"/>
                  <a:pt x="6574" y="15916"/>
                  <a:pt x="5823" y="16768"/>
                </a:cubicBezTo>
                <a:cubicBezTo>
                  <a:pt x="5071" y="16484"/>
                  <a:pt x="4696" y="15916"/>
                  <a:pt x="4508" y="14779"/>
                </a:cubicBezTo>
                <a:cubicBezTo>
                  <a:pt x="6010" y="12789"/>
                  <a:pt x="7701" y="10516"/>
                  <a:pt x="9391" y="8526"/>
                </a:cubicBezTo>
                <a:cubicBezTo>
                  <a:pt x="10330" y="8242"/>
                  <a:pt x="10330" y="8242"/>
                  <a:pt x="10330" y="8242"/>
                </a:cubicBezTo>
                <a:cubicBezTo>
                  <a:pt x="12960" y="10516"/>
                  <a:pt x="12960" y="10516"/>
                  <a:pt x="12960" y="10516"/>
                </a:cubicBezTo>
                <a:cubicBezTo>
                  <a:pt x="14275" y="8526"/>
                  <a:pt x="14275" y="8526"/>
                  <a:pt x="14275" y="8526"/>
                </a:cubicBezTo>
                <a:cubicBezTo>
                  <a:pt x="12960" y="5400"/>
                  <a:pt x="12960" y="5400"/>
                  <a:pt x="12960" y="5400"/>
                </a:cubicBezTo>
                <a:cubicBezTo>
                  <a:pt x="13523" y="4832"/>
                  <a:pt x="13899" y="4547"/>
                  <a:pt x="14275" y="4263"/>
                </a:cubicBezTo>
                <a:cubicBezTo>
                  <a:pt x="16717" y="7674"/>
                  <a:pt x="16717" y="7674"/>
                  <a:pt x="16717" y="7674"/>
                </a:cubicBezTo>
                <a:cubicBezTo>
                  <a:pt x="16904" y="7389"/>
                  <a:pt x="16904" y="7389"/>
                  <a:pt x="16904" y="7389"/>
                </a:cubicBezTo>
                <a:cubicBezTo>
                  <a:pt x="15214" y="3979"/>
                  <a:pt x="15214" y="3979"/>
                  <a:pt x="15214" y="3979"/>
                </a:cubicBezTo>
                <a:cubicBezTo>
                  <a:pt x="15214" y="3979"/>
                  <a:pt x="15214" y="3979"/>
                  <a:pt x="15214" y="3979"/>
                </a:cubicBezTo>
                <a:cubicBezTo>
                  <a:pt x="14838" y="3411"/>
                  <a:pt x="14838" y="3411"/>
                  <a:pt x="14838" y="3411"/>
                </a:cubicBezTo>
                <a:cubicBezTo>
                  <a:pt x="17092" y="568"/>
                  <a:pt x="17092" y="568"/>
                  <a:pt x="17092" y="568"/>
                </a:cubicBezTo>
                <a:close/>
                <a:moveTo>
                  <a:pt x="18219" y="14779"/>
                </a:moveTo>
                <a:cubicBezTo>
                  <a:pt x="16341" y="14211"/>
                  <a:pt x="16341" y="14211"/>
                  <a:pt x="16341" y="14211"/>
                </a:cubicBezTo>
                <a:cubicBezTo>
                  <a:pt x="15965" y="15063"/>
                  <a:pt x="15965" y="15063"/>
                  <a:pt x="15965" y="15063"/>
                </a:cubicBezTo>
                <a:cubicBezTo>
                  <a:pt x="17468" y="16484"/>
                  <a:pt x="17468" y="16484"/>
                  <a:pt x="17468" y="16484"/>
                </a:cubicBezTo>
                <a:cubicBezTo>
                  <a:pt x="17656" y="15916"/>
                  <a:pt x="17843" y="15347"/>
                  <a:pt x="18219" y="14779"/>
                </a:cubicBezTo>
                <a:close/>
                <a:moveTo>
                  <a:pt x="15026" y="20179"/>
                </a:moveTo>
                <a:cubicBezTo>
                  <a:pt x="15402" y="19895"/>
                  <a:pt x="15777" y="19326"/>
                  <a:pt x="16153" y="19042"/>
                </a:cubicBezTo>
                <a:cubicBezTo>
                  <a:pt x="14650" y="17337"/>
                  <a:pt x="14650" y="17337"/>
                  <a:pt x="14650" y="17337"/>
                </a:cubicBezTo>
                <a:cubicBezTo>
                  <a:pt x="14275" y="17905"/>
                  <a:pt x="14275" y="17905"/>
                  <a:pt x="14275" y="17905"/>
                </a:cubicBezTo>
                <a:cubicBezTo>
                  <a:pt x="15026" y="20179"/>
                  <a:pt x="15026" y="20179"/>
                  <a:pt x="15026" y="20179"/>
                </a:cubicBezTo>
                <a:close/>
                <a:moveTo>
                  <a:pt x="16341" y="18474"/>
                </a:moveTo>
                <a:cubicBezTo>
                  <a:pt x="16717" y="18189"/>
                  <a:pt x="16904" y="17621"/>
                  <a:pt x="17092" y="17053"/>
                </a:cubicBezTo>
                <a:cubicBezTo>
                  <a:pt x="15214" y="15347"/>
                  <a:pt x="15214" y="15347"/>
                  <a:pt x="15214" y="15347"/>
                </a:cubicBezTo>
                <a:cubicBezTo>
                  <a:pt x="14650" y="16200"/>
                  <a:pt x="14650" y="16200"/>
                  <a:pt x="14650" y="16200"/>
                </a:cubicBezTo>
                <a:lnTo>
                  <a:pt x="16341" y="18474"/>
                </a:lnTo>
                <a:close/>
              </a:path>
            </a:pathLst>
          </a:custGeom>
          <a:solidFill>
            <a:schemeClr val="bg1"/>
          </a:solidFill>
          <a:ln w="3175">
            <a:noFill/>
            <a:miter/>
          </a:ln>
        </p:spPr>
        <p:txBody>
          <a:bodyPr tIns="22860" bIns="22860"/>
          <a:lstStyle/>
          <a:p>
            <a:pPr defTabSz="228600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endParaRPr sz="1800"/>
          </a:p>
        </p:txBody>
      </p:sp>
      <p:sp>
        <p:nvSpPr>
          <p:cNvPr id="29" name="Shape 362">
            <a:extLst>
              <a:ext uri="{FF2B5EF4-FFF2-40B4-BE49-F238E27FC236}">
                <a16:creationId xmlns:a16="http://schemas.microsoft.com/office/drawing/2014/main" id="{A59F5417-F6B9-497E-949F-C8AC052D31EF}"/>
              </a:ext>
            </a:extLst>
          </p:cNvPr>
          <p:cNvSpPr/>
          <p:nvPr/>
        </p:nvSpPr>
        <p:spPr>
          <a:xfrm>
            <a:off x="5624857" y="3294908"/>
            <a:ext cx="272904" cy="271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873" y="1745"/>
                </a:moveTo>
                <a:cubicBezTo>
                  <a:pt x="12873" y="1964"/>
                  <a:pt x="13091" y="1964"/>
                  <a:pt x="13091" y="1964"/>
                </a:cubicBezTo>
                <a:cubicBezTo>
                  <a:pt x="14400" y="436"/>
                  <a:pt x="14400" y="436"/>
                  <a:pt x="14400" y="436"/>
                </a:cubicBezTo>
                <a:cubicBezTo>
                  <a:pt x="17673" y="2182"/>
                  <a:pt x="17673" y="2182"/>
                  <a:pt x="17673" y="2182"/>
                </a:cubicBezTo>
                <a:cubicBezTo>
                  <a:pt x="17018" y="4145"/>
                  <a:pt x="17018" y="4145"/>
                  <a:pt x="17018" y="4145"/>
                </a:cubicBezTo>
                <a:cubicBezTo>
                  <a:pt x="17018" y="4145"/>
                  <a:pt x="17236" y="4145"/>
                  <a:pt x="17236" y="4364"/>
                </a:cubicBezTo>
                <a:cubicBezTo>
                  <a:pt x="19200" y="3709"/>
                  <a:pt x="19200" y="3709"/>
                  <a:pt x="19200" y="3709"/>
                </a:cubicBezTo>
                <a:cubicBezTo>
                  <a:pt x="20945" y="6764"/>
                  <a:pt x="20945" y="6764"/>
                  <a:pt x="20945" y="6764"/>
                </a:cubicBezTo>
                <a:cubicBezTo>
                  <a:pt x="19636" y="8073"/>
                  <a:pt x="19636" y="8073"/>
                  <a:pt x="19636" y="8073"/>
                </a:cubicBezTo>
                <a:cubicBezTo>
                  <a:pt x="19636" y="8291"/>
                  <a:pt x="19636" y="8291"/>
                  <a:pt x="19636" y="8291"/>
                </a:cubicBezTo>
                <a:cubicBezTo>
                  <a:pt x="21600" y="8727"/>
                  <a:pt x="21600" y="8727"/>
                  <a:pt x="21600" y="8727"/>
                </a:cubicBezTo>
                <a:cubicBezTo>
                  <a:pt x="21600" y="12436"/>
                  <a:pt x="21600" y="12436"/>
                  <a:pt x="21600" y="12436"/>
                </a:cubicBezTo>
                <a:cubicBezTo>
                  <a:pt x="19855" y="12873"/>
                  <a:pt x="19855" y="12873"/>
                  <a:pt x="19855" y="12873"/>
                </a:cubicBezTo>
                <a:cubicBezTo>
                  <a:pt x="19855" y="12873"/>
                  <a:pt x="19636" y="13091"/>
                  <a:pt x="19636" y="13091"/>
                </a:cubicBezTo>
                <a:cubicBezTo>
                  <a:pt x="21164" y="14618"/>
                  <a:pt x="21164" y="14618"/>
                  <a:pt x="21164" y="14618"/>
                </a:cubicBezTo>
                <a:cubicBezTo>
                  <a:pt x="19418" y="17673"/>
                  <a:pt x="19418" y="17673"/>
                  <a:pt x="19418" y="17673"/>
                </a:cubicBezTo>
                <a:cubicBezTo>
                  <a:pt x="17455" y="17018"/>
                  <a:pt x="17455" y="17018"/>
                  <a:pt x="17455" y="17018"/>
                </a:cubicBezTo>
                <a:cubicBezTo>
                  <a:pt x="17455" y="17236"/>
                  <a:pt x="17455" y="17236"/>
                  <a:pt x="17455" y="17236"/>
                </a:cubicBezTo>
                <a:cubicBezTo>
                  <a:pt x="17891" y="19200"/>
                  <a:pt x="17891" y="19200"/>
                  <a:pt x="17891" y="19200"/>
                </a:cubicBezTo>
                <a:cubicBezTo>
                  <a:pt x="14836" y="21164"/>
                  <a:pt x="14836" y="21164"/>
                  <a:pt x="14836" y="21164"/>
                </a:cubicBezTo>
                <a:cubicBezTo>
                  <a:pt x="13527" y="19636"/>
                  <a:pt x="13527" y="19636"/>
                  <a:pt x="13527" y="19636"/>
                </a:cubicBezTo>
                <a:cubicBezTo>
                  <a:pt x="13527" y="19636"/>
                  <a:pt x="13309" y="19636"/>
                  <a:pt x="13309" y="19636"/>
                </a:cubicBezTo>
                <a:cubicBezTo>
                  <a:pt x="12873" y="21600"/>
                  <a:pt x="12873" y="21600"/>
                  <a:pt x="12873" y="21600"/>
                </a:cubicBezTo>
                <a:cubicBezTo>
                  <a:pt x="9164" y="21600"/>
                  <a:pt x="9164" y="21600"/>
                  <a:pt x="9164" y="21600"/>
                </a:cubicBezTo>
                <a:cubicBezTo>
                  <a:pt x="8727" y="19855"/>
                  <a:pt x="8727" y="19855"/>
                  <a:pt x="8727" y="19855"/>
                </a:cubicBezTo>
                <a:cubicBezTo>
                  <a:pt x="8727" y="19855"/>
                  <a:pt x="8509" y="19855"/>
                  <a:pt x="8509" y="19855"/>
                </a:cubicBezTo>
                <a:cubicBezTo>
                  <a:pt x="7200" y="21164"/>
                  <a:pt x="7200" y="21164"/>
                  <a:pt x="7200" y="21164"/>
                </a:cubicBezTo>
                <a:cubicBezTo>
                  <a:pt x="3927" y="19418"/>
                  <a:pt x="3927" y="19418"/>
                  <a:pt x="3927" y="19418"/>
                </a:cubicBezTo>
                <a:cubicBezTo>
                  <a:pt x="4582" y="17673"/>
                  <a:pt x="4582" y="17673"/>
                  <a:pt x="4582" y="17673"/>
                </a:cubicBezTo>
                <a:cubicBezTo>
                  <a:pt x="4364" y="17455"/>
                  <a:pt x="4364" y="17455"/>
                  <a:pt x="4364" y="17455"/>
                </a:cubicBezTo>
                <a:cubicBezTo>
                  <a:pt x="2400" y="18109"/>
                  <a:pt x="2400" y="18109"/>
                  <a:pt x="2400" y="18109"/>
                </a:cubicBezTo>
                <a:cubicBezTo>
                  <a:pt x="655" y="14836"/>
                  <a:pt x="655" y="14836"/>
                  <a:pt x="655" y="14836"/>
                </a:cubicBezTo>
                <a:cubicBezTo>
                  <a:pt x="1964" y="13527"/>
                  <a:pt x="1964" y="13527"/>
                  <a:pt x="1964" y="13527"/>
                </a:cubicBezTo>
                <a:cubicBezTo>
                  <a:pt x="1964" y="13527"/>
                  <a:pt x="1964" y="13309"/>
                  <a:pt x="1964" y="13309"/>
                </a:cubicBezTo>
                <a:cubicBezTo>
                  <a:pt x="0" y="12873"/>
                  <a:pt x="0" y="12873"/>
                  <a:pt x="0" y="12873"/>
                </a:cubicBezTo>
                <a:cubicBezTo>
                  <a:pt x="0" y="9164"/>
                  <a:pt x="0" y="9164"/>
                  <a:pt x="0" y="9164"/>
                </a:cubicBezTo>
                <a:cubicBezTo>
                  <a:pt x="1745" y="8727"/>
                  <a:pt x="1745" y="8727"/>
                  <a:pt x="1745" y="8727"/>
                </a:cubicBezTo>
                <a:cubicBezTo>
                  <a:pt x="1745" y="8727"/>
                  <a:pt x="1745" y="8509"/>
                  <a:pt x="1964" y="8509"/>
                </a:cubicBezTo>
                <a:cubicBezTo>
                  <a:pt x="436" y="7200"/>
                  <a:pt x="436" y="7200"/>
                  <a:pt x="436" y="7200"/>
                </a:cubicBezTo>
                <a:cubicBezTo>
                  <a:pt x="2182" y="3927"/>
                  <a:pt x="2182" y="3927"/>
                  <a:pt x="2182" y="3927"/>
                </a:cubicBezTo>
                <a:cubicBezTo>
                  <a:pt x="3927" y="4582"/>
                  <a:pt x="3927" y="4582"/>
                  <a:pt x="3927" y="4582"/>
                </a:cubicBezTo>
                <a:cubicBezTo>
                  <a:pt x="4145" y="4582"/>
                  <a:pt x="4145" y="4364"/>
                  <a:pt x="4145" y="4364"/>
                </a:cubicBezTo>
                <a:cubicBezTo>
                  <a:pt x="3709" y="2400"/>
                  <a:pt x="3709" y="2400"/>
                  <a:pt x="3709" y="2400"/>
                </a:cubicBezTo>
                <a:cubicBezTo>
                  <a:pt x="6764" y="655"/>
                  <a:pt x="6764" y="655"/>
                  <a:pt x="6764" y="655"/>
                </a:cubicBezTo>
                <a:cubicBezTo>
                  <a:pt x="8073" y="1964"/>
                  <a:pt x="8073" y="1964"/>
                  <a:pt x="8073" y="1964"/>
                </a:cubicBezTo>
                <a:cubicBezTo>
                  <a:pt x="8073" y="1964"/>
                  <a:pt x="8291" y="1964"/>
                  <a:pt x="8291" y="1964"/>
                </a:cubicBezTo>
                <a:cubicBezTo>
                  <a:pt x="8727" y="0"/>
                  <a:pt x="8727" y="0"/>
                  <a:pt x="8727" y="0"/>
                </a:cubicBezTo>
                <a:cubicBezTo>
                  <a:pt x="12436" y="0"/>
                  <a:pt x="12436" y="0"/>
                  <a:pt x="12436" y="0"/>
                </a:cubicBezTo>
                <a:cubicBezTo>
                  <a:pt x="12873" y="1745"/>
                  <a:pt x="12873" y="1745"/>
                  <a:pt x="12873" y="1745"/>
                </a:cubicBezTo>
                <a:close/>
                <a:moveTo>
                  <a:pt x="7855" y="12655"/>
                </a:moveTo>
                <a:cubicBezTo>
                  <a:pt x="8073" y="11345"/>
                  <a:pt x="8073" y="11345"/>
                  <a:pt x="8073" y="11345"/>
                </a:cubicBezTo>
                <a:cubicBezTo>
                  <a:pt x="9818" y="10255"/>
                  <a:pt x="9818" y="10255"/>
                  <a:pt x="9818" y="10255"/>
                </a:cubicBezTo>
                <a:cubicBezTo>
                  <a:pt x="12218" y="10255"/>
                  <a:pt x="12218" y="10255"/>
                  <a:pt x="12218" y="10255"/>
                </a:cubicBezTo>
                <a:cubicBezTo>
                  <a:pt x="12655" y="12000"/>
                  <a:pt x="12655" y="12000"/>
                  <a:pt x="12655" y="12000"/>
                </a:cubicBezTo>
                <a:cubicBezTo>
                  <a:pt x="13964" y="12000"/>
                  <a:pt x="13964" y="12000"/>
                  <a:pt x="13964" y="12000"/>
                </a:cubicBezTo>
                <a:cubicBezTo>
                  <a:pt x="13964" y="12218"/>
                  <a:pt x="13964" y="12218"/>
                  <a:pt x="13964" y="12218"/>
                </a:cubicBezTo>
                <a:cubicBezTo>
                  <a:pt x="12218" y="12655"/>
                  <a:pt x="12218" y="12655"/>
                  <a:pt x="12218" y="12655"/>
                </a:cubicBezTo>
                <a:cubicBezTo>
                  <a:pt x="11782" y="11782"/>
                  <a:pt x="11782" y="11782"/>
                  <a:pt x="11782" y="11782"/>
                </a:cubicBezTo>
                <a:cubicBezTo>
                  <a:pt x="11345" y="13527"/>
                  <a:pt x="11345" y="13527"/>
                  <a:pt x="11345" y="13527"/>
                </a:cubicBezTo>
                <a:cubicBezTo>
                  <a:pt x="12655" y="15055"/>
                  <a:pt x="12655" y="15055"/>
                  <a:pt x="12655" y="15055"/>
                </a:cubicBezTo>
                <a:cubicBezTo>
                  <a:pt x="12655" y="17236"/>
                  <a:pt x="12655" y="17236"/>
                  <a:pt x="12655" y="17236"/>
                </a:cubicBezTo>
                <a:cubicBezTo>
                  <a:pt x="13745" y="16800"/>
                  <a:pt x="14618" y="16145"/>
                  <a:pt x="15491" y="15491"/>
                </a:cubicBezTo>
                <a:cubicBezTo>
                  <a:pt x="16582" y="14400"/>
                  <a:pt x="17455" y="12655"/>
                  <a:pt x="17455" y="10909"/>
                </a:cubicBezTo>
                <a:cubicBezTo>
                  <a:pt x="17455" y="8945"/>
                  <a:pt x="16582" y="7418"/>
                  <a:pt x="15491" y="6109"/>
                </a:cubicBezTo>
                <a:cubicBezTo>
                  <a:pt x="14182" y="5018"/>
                  <a:pt x="12655" y="4145"/>
                  <a:pt x="10691" y="4145"/>
                </a:cubicBezTo>
                <a:cubicBezTo>
                  <a:pt x="8945" y="4145"/>
                  <a:pt x="7418" y="5018"/>
                  <a:pt x="6109" y="6109"/>
                </a:cubicBezTo>
                <a:cubicBezTo>
                  <a:pt x="5018" y="7418"/>
                  <a:pt x="4145" y="8945"/>
                  <a:pt x="4145" y="10909"/>
                </a:cubicBezTo>
                <a:cubicBezTo>
                  <a:pt x="4145" y="12655"/>
                  <a:pt x="5018" y="14400"/>
                  <a:pt x="6109" y="15491"/>
                </a:cubicBezTo>
                <a:cubicBezTo>
                  <a:pt x="7418" y="16582"/>
                  <a:pt x="8945" y="17455"/>
                  <a:pt x="10691" y="17455"/>
                </a:cubicBezTo>
                <a:cubicBezTo>
                  <a:pt x="11345" y="17455"/>
                  <a:pt x="11782" y="17455"/>
                  <a:pt x="12000" y="17236"/>
                </a:cubicBezTo>
                <a:cubicBezTo>
                  <a:pt x="11564" y="15273"/>
                  <a:pt x="11564" y="15273"/>
                  <a:pt x="11564" y="15273"/>
                </a:cubicBezTo>
                <a:cubicBezTo>
                  <a:pt x="10473" y="14400"/>
                  <a:pt x="10473" y="14400"/>
                  <a:pt x="10473" y="14400"/>
                </a:cubicBezTo>
                <a:cubicBezTo>
                  <a:pt x="10255" y="15055"/>
                  <a:pt x="9818" y="15927"/>
                  <a:pt x="9818" y="15927"/>
                </a:cubicBezTo>
                <a:cubicBezTo>
                  <a:pt x="7636" y="16364"/>
                  <a:pt x="7636" y="16364"/>
                  <a:pt x="7636" y="16364"/>
                </a:cubicBezTo>
                <a:cubicBezTo>
                  <a:pt x="7636" y="15927"/>
                  <a:pt x="7636" y="15927"/>
                  <a:pt x="7636" y="15927"/>
                </a:cubicBezTo>
                <a:cubicBezTo>
                  <a:pt x="9164" y="15491"/>
                  <a:pt x="9164" y="15491"/>
                  <a:pt x="9164" y="15491"/>
                </a:cubicBezTo>
                <a:cubicBezTo>
                  <a:pt x="9600" y="13309"/>
                  <a:pt x="9600" y="13309"/>
                  <a:pt x="9600" y="13309"/>
                </a:cubicBezTo>
                <a:cubicBezTo>
                  <a:pt x="9818" y="11345"/>
                  <a:pt x="9818" y="11345"/>
                  <a:pt x="9818" y="11345"/>
                </a:cubicBezTo>
                <a:cubicBezTo>
                  <a:pt x="8945" y="11782"/>
                  <a:pt x="8945" y="11782"/>
                  <a:pt x="8945" y="11782"/>
                </a:cubicBezTo>
                <a:cubicBezTo>
                  <a:pt x="8291" y="12873"/>
                  <a:pt x="8291" y="12873"/>
                  <a:pt x="8291" y="12873"/>
                </a:cubicBezTo>
                <a:cubicBezTo>
                  <a:pt x="7855" y="12655"/>
                  <a:pt x="7855" y="12655"/>
                  <a:pt x="7855" y="12655"/>
                </a:cubicBezTo>
                <a:close/>
                <a:moveTo>
                  <a:pt x="11127" y="8073"/>
                </a:moveTo>
                <a:cubicBezTo>
                  <a:pt x="10473" y="8073"/>
                  <a:pt x="10036" y="8509"/>
                  <a:pt x="10036" y="8945"/>
                </a:cubicBezTo>
                <a:cubicBezTo>
                  <a:pt x="10036" y="9600"/>
                  <a:pt x="10473" y="10036"/>
                  <a:pt x="11127" y="10036"/>
                </a:cubicBezTo>
                <a:cubicBezTo>
                  <a:pt x="11564" y="10036"/>
                  <a:pt x="12000" y="9600"/>
                  <a:pt x="12000" y="8945"/>
                </a:cubicBezTo>
                <a:cubicBezTo>
                  <a:pt x="12000" y="8509"/>
                  <a:pt x="11564" y="8073"/>
                  <a:pt x="11127" y="8073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miter/>
          </a:ln>
        </p:spPr>
        <p:txBody>
          <a:bodyPr tIns="22860" bIns="22860"/>
          <a:lstStyle/>
          <a:p>
            <a:pPr defTabSz="228600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endParaRPr sz="18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D6A5FF-A59F-4193-8F9A-96DE4B450976}"/>
              </a:ext>
            </a:extLst>
          </p:cNvPr>
          <p:cNvSpPr/>
          <p:nvPr/>
        </p:nvSpPr>
        <p:spPr>
          <a:xfrm>
            <a:off x="339456" y="1488535"/>
            <a:ext cx="3825264" cy="862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ขนาด  </a:t>
            </a:r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  9 M 7  L 7 = </a:t>
            </a:r>
            <a:r>
              <a:rPr lang="en-US" sz="2000" b="1" u="sng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23</a:t>
            </a:r>
            <a:r>
              <a:rPr lang="en-US" sz="2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แห่ง  </a:t>
            </a:r>
            <a:br>
              <a:rPr lang="th-TH" sz="2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ข้าราชการ </a:t>
            </a:r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98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คน ลูกจ้าง  </a:t>
            </a:r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77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คน รวม </a:t>
            </a:r>
            <a:r>
              <a:rPr lang="en-US" sz="2000" b="1" u="sng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175</a:t>
            </a:r>
            <a:r>
              <a:rPr lang="th-TH" sz="2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คน</a:t>
            </a:r>
            <a:endParaRPr lang="en-US" sz="20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59952F0-9422-442C-AF5F-3FF261DBA7CD}"/>
              </a:ext>
            </a:extLst>
          </p:cNvPr>
          <p:cNvSpPr/>
          <p:nvPr/>
        </p:nvSpPr>
        <p:spPr>
          <a:xfrm>
            <a:off x="252720" y="928756"/>
            <a:ext cx="38252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ประเมินความพร้อม อบจ.สงขลา </a:t>
            </a:r>
            <a:r>
              <a:rPr lang="en-US" sz="24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ดีเลิศ</a:t>
            </a:r>
            <a:endParaRPr lang="en-US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BD572AC-4381-4925-8B46-0A97C2DB2859}"/>
              </a:ext>
            </a:extLst>
          </p:cNvPr>
          <p:cNvSpPr/>
          <p:nvPr/>
        </p:nvSpPr>
        <p:spPr>
          <a:xfrm>
            <a:off x="229955" y="3248408"/>
            <a:ext cx="4572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แต่งตั้ง  </a:t>
            </a:r>
            <a:r>
              <a:rPr lang="th-TH" sz="20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กสพ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+ จัดทำข้อมูลบุคลากร + จัดทำแผน + จัดทำ</a:t>
            </a:r>
            <a:r>
              <a:rPr lang="th-TH" sz="20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ข้อบัญญํติ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+ จัดประชุมชี้แจง +จัดอบรม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" name="Shape 395">
            <a:extLst>
              <a:ext uri="{FF2B5EF4-FFF2-40B4-BE49-F238E27FC236}">
                <a16:creationId xmlns:a16="http://schemas.microsoft.com/office/drawing/2014/main" id="{8F4DF2F0-948E-4A68-B953-DB1288AB3732}"/>
              </a:ext>
            </a:extLst>
          </p:cNvPr>
          <p:cNvSpPr/>
          <p:nvPr/>
        </p:nvSpPr>
        <p:spPr>
          <a:xfrm>
            <a:off x="5660922" y="5140720"/>
            <a:ext cx="200774" cy="2294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429" y="0"/>
                </a:lnTo>
                <a:lnTo>
                  <a:pt x="15429" y="2363"/>
                </a:lnTo>
                <a:lnTo>
                  <a:pt x="12729" y="2363"/>
                </a:lnTo>
                <a:lnTo>
                  <a:pt x="12729" y="6187"/>
                </a:lnTo>
                <a:lnTo>
                  <a:pt x="8486" y="6187"/>
                </a:lnTo>
                <a:lnTo>
                  <a:pt x="8486" y="12487"/>
                </a:lnTo>
                <a:lnTo>
                  <a:pt x="12729" y="12487"/>
                </a:lnTo>
                <a:lnTo>
                  <a:pt x="12729" y="16312"/>
                </a:lnTo>
                <a:lnTo>
                  <a:pt x="15429" y="16312"/>
                </a:lnTo>
                <a:lnTo>
                  <a:pt x="15429" y="21600"/>
                </a:lnTo>
                <a:lnTo>
                  <a:pt x="7843" y="15413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10929" y="7762"/>
                </a:moveTo>
                <a:lnTo>
                  <a:pt x="10929" y="10688"/>
                </a:lnTo>
                <a:lnTo>
                  <a:pt x="14529" y="10688"/>
                </a:lnTo>
                <a:lnTo>
                  <a:pt x="14529" y="13837"/>
                </a:lnTo>
                <a:lnTo>
                  <a:pt x="17871" y="13837"/>
                </a:lnTo>
                <a:lnTo>
                  <a:pt x="17871" y="10688"/>
                </a:lnTo>
                <a:lnTo>
                  <a:pt x="21600" y="10688"/>
                </a:lnTo>
                <a:lnTo>
                  <a:pt x="21600" y="7762"/>
                </a:lnTo>
                <a:lnTo>
                  <a:pt x="17871" y="7762"/>
                </a:lnTo>
                <a:lnTo>
                  <a:pt x="17871" y="4500"/>
                </a:lnTo>
                <a:lnTo>
                  <a:pt x="14529" y="4500"/>
                </a:lnTo>
                <a:lnTo>
                  <a:pt x="14529" y="7762"/>
                </a:lnTo>
                <a:lnTo>
                  <a:pt x="10929" y="7762"/>
                </a:lnTo>
                <a:close/>
              </a:path>
            </a:pathLst>
          </a:custGeom>
          <a:solidFill>
            <a:schemeClr val="bg1"/>
          </a:solidFill>
          <a:ln w="3175">
            <a:noFill/>
            <a:miter/>
          </a:ln>
        </p:spPr>
        <p:txBody>
          <a:bodyPr tIns="22860" bIns="22860"/>
          <a:lstStyle/>
          <a:p>
            <a:pPr defTabSz="228600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endParaRPr sz="1800"/>
          </a:p>
        </p:txBody>
      </p:sp>
      <p:sp>
        <p:nvSpPr>
          <p:cNvPr id="38" name="Shape 2731">
            <a:extLst>
              <a:ext uri="{FF2B5EF4-FFF2-40B4-BE49-F238E27FC236}">
                <a16:creationId xmlns:a16="http://schemas.microsoft.com/office/drawing/2014/main" id="{411A7A6E-82E2-4652-A0C8-C75D867188BB}"/>
              </a:ext>
            </a:extLst>
          </p:cNvPr>
          <p:cNvSpPr/>
          <p:nvPr/>
        </p:nvSpPr>
        <p:spPr>
          <a:xfrm>
            <a:off x="7875691" y="1811411"/>
            <a:ext cx="1816757" cy="1651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74" y="6862"/>
                </a:moveTo>
                <a:lnTo>
                  <a:pt x="18121" y="9450"/>
                </a:lnTo>
                <a:lnTo>
                  <a:pt x="17427" y="8686"/>
                </a:lnTo>
                <a:lnTo>
                  <a:pt x="19780" y="6098"/>
                </a:lnTo>
                <a:cubicBezTo>
                  <a:pt x="19869" y="6000"/>
                  <a:pt x="19992" y="5940"/>
                  <a:pt x="20127" y="5940"/>
                </a:cubicBezTo>
                <a:cubicBezTo>
                  <a:pt x="20398" y="5940"/>
                  <a:pt x="20618" y="6182"/>
                  <a:pt x="20618" y="6480"/>
                </a:cubicBezTo>
                <a:cubicBezTo>
                  <a:pt x="20618" y="6629"/>
                  <a:pt x="20563" y="6764"/>
                  <a:pt x="20474" y="6862"/>
                </a:cubicBezTo>
                <a:moveTo>
                  <a:pt x="21600" y="6480"/>
                </a:moveTo>
                <a:cubicBezTo>
                  <a:pt x="21600" y="5586"/>
                  <a:pt x="20941" y="4860"/>
                  <a:pt x="20127" y="4860"/>
                </a:cubicBezTo>
                <a:cubicBezTo>
                  <a:pt x="19720" y="4860"/>
                  <a:pt x="19352" y="5041"/>
                  <a:pt x="19086" y="5335"/>
                </a:cubicBezTo>
                <a:lnTo>
                  <a:pt x="6813" y="18835"/>
                </a:lnTo>
                <a:cubicBezTo>
                  <a:pt x="6547" y="19128"/>
                  <a:pt x="6382" y="19533"/>
                  <a:pt x="6382" y="19980"/>
                </a:cubicBezTo>
                <a:cubicBezTo>
                  <a:pt x="6382" y="20874"/>
                  <a:pt x="7041" y="21600"/>
                  <a:pt x="7855" y="21600"/>
                </a:cubicBezTo>
                <a:cubicBezTo>
                  <a:pt x="8262" y="21600"/>
                  <a:pt x="8630" y="21419"/>
                  <a:pt x="8896" y="21125"/>
                </a:cubicBezTo>
                <a:lnTo>
                  <a:pt x="21169" y="7625"/>
                </a:lnTo>
                <a:cubicBezTo>
                  <a:pt x="21435" y="7332"/>
                  <a:pt x="21600" y="6927"/>
                  <a:pt x="21600" y="6480"/>
                </a:cubicBezTo>
                <a:moveTo>
                  <a:pt x="20127" y="14040"/>
                </a:moveTo>
                <a:lnTo>
                  <a:pt x="18655" y="14040"/>
                </a:lnTo>
                <a:lnTo>
                  <a:pt x="18655" y="11918"/>
                </a:lnTo>
                <a:lnTo>
                  <a:pt x="15744" y="15120"/>
                </a:lnTo>
                <a:lnTo>
                  <a:pt x="20127" y="15120"/>
                </a:lnTo>
                <a:cubicBezTo>
                  <a:pt x="20398" y="15120"/>
                  <a:pt x="20618" y="15362"/>
                  <a:pt x="20618" y="15660"/>
                </a:cubicBezTo>
                <a:cubicBezTo>
                  <a:pt x="20618" y="15958"/>
                  <a:pt x="20398" y="16200"/>
                  <a:pt x="20127" y="16200"/>
                </a:cubicBezTo>
                <a:lnTo>
                  <a:pt x="14762" y="16200"/>
                </a:lnTo>
                <a:lnTo>
                  <a:pt x="13780" y="17280"/>
                </a:lnTo>
                <a:lnTo>
                  <a:pt x="20127" y="17280"/>
                </a:lnTo>
                <a:cubicBezTo>
                  <a:pt x="20941" y="17280"/>
                  <a:pt x="21600" y="16554"/>
                  <a:pt x="21600" y="15660"/>
                </a:cubicBezTo>
                <a:cubicBezTo>
                  <a:pt x="21600" y="14766"/>
                  <a:pt x="20941" y="14040"/>
                  <a:pt x="20127" y="14040"/>
                </a:cubicBezTo>
                <a:moveTo>
                  <a:pt x="7820" y="16200"/>
                </a:moveTo>
                <a:lnTo>
                  <a:pt x="1473" y="16200"/>
                </a:lnTo>
                <a:cubicBezTo>
                  <a:pt x="1202" y="16200"/>
                  <a:pt x="982" y="15958"/>
                  <a:pt x="982" y="15660"/>
                </a:cubicBezTo>
                <a:cubicBezTo>
                  <a:pt x="982" y="15362"/>
                  <a:pt x="1202" y="15120"/>
                  <a:pt x="1473" y="15120"/>
                </a:cubicBezTo>
                <a:lnTo>
                  <a:pt x="8802" y="15120"/>
                </a:lnTo>
                <a:lnTo>
                  <a:pt x="12729" y="10800"/>
                </a:lnTo>
                <a:lnTo>
                  <a:pt x="3927" y="10800"/>
                </a:lnTo>
                <a:lnTo>
                  <a:pt x="3927" y="1080"/>
                </a:lnTo>
                <a:lnTo>
                  <a:pt x="17673" y="1080"/>
                </a:lnTo>
                <a:lnTo>
                  <a:pt x="17673" y="5362"/>
                </a:lnTo>
                <a:lnTo>
                  <a:pt x="18655" y="4282"/>
                </a:lnTo>
                <a:lnTo>
                  <a:pt x="18655" y="540"/>
                </a:lnTo>
                <a:cubicBezTo>
                  <a:pt x="18655" y="242"/>
                  <a:pt x="18434" y="0"/>
                  <a:pt x="18164" y="0"/>
                </a:cubicBezTo>
                <a:lnTo>
                  <a:pt x="3436" y="0"/>
                </a:lnTo>
                <a:cubicBezTo>
                  <a:pt x="3166" y="0"/>
                  <a:pt x="2945" y="242"/>
                  <a:pt x="2945" y="540"/>
                </a:cubicBezTo>
                <a:lnTo>
                  <a:pt x="2945" y="14040"/>
                </a:lnTo>
                <a:lnTo>
                  <a:pt x="1473" y="14040"/>
                </a:lnTo>
                <a:cubicBezTo>
                  <a:pt x="659" y="14040"/>
                  <a:pt x="0" y="14766"/>
                  <a:pt x="0" y="15660"/>
                </a:cubicBezTo>
                <a:cubicBezTo>
                  <a:pt x="0" y="16554"/>
                  <a:pt x="659" y="17280"/>
                  <a:pt x="1473" y="17280"/>
                </a:cubicBezTo>
                <a:lnTo>
                  <a:pt x="6838" y="17280"/>
                </a:lnTo>
                <a:cubicBezTo>
                  <a:pt x="6838" y="17280"/>
                  <a:pt x="7820" y="16200"/>
                  <a:pt x="7820" y="162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9523" tIns="9523" rIns="9523" bIns="9523" anchor="ctr"/>
          <a:lstStyle/>
          <a:p>
            <a:pPr defTabSz="11426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75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80024E9-74C2-4F0C-8438-76F04DE6F2FD}"/>
              </a:ext>
            </a:extLst>
          </p:cNvPr>
          <p:cNvSpPr/>
          <p:nvPr/>
        </p:nvSpPr>
        <p:spPr>
          <a:xfrm>
            <a:off x="6331084" y="0"/>
            <a:ext cx="57902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ภารกิจถ่ายโอน</a:t>
            </a:r>
            <a:br>
              <a:rPr lang="th-TH" sz="4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โรงพยาบาลส่งเสริมสุขภาพตำบล</a:t>
            </a:r>
            <a:endParaRPr lang="en-US" sz="48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2" name="Rectangle 30">
            <a:extLst>
              <a:ext uri="{FF2B5EF4-FFF2-40B4-BE49-F238E27FC236}">
                <a16:creationId xmlns:a16="http://schemas.microsoft.com/office/drawing/2014/main" id="{78117CAE-2D88-48CF-8F0F-D03D2F3D383C}"/>
              </a:ext>
            </a:extLst>
          </p:cNvPr>
          <p:cNvSpPr/>
          <p:nvPr/>
        </p:nvSpPr>
        <p:spPr>
          <a:xfrm>
            <a:off x="229955" y="2739900"/>
            <a:ext cx="40182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เตรียมความพร้อมรับภารกิจถ่ายโอน ระยะที่ </a:t>
            </a:r>
            <a:r>
              <a:rPr lang="en-US" sz="24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4" name="AutoShape 2" descr="อบจ.สงขลาเคลียร์จบ 23 รพ.สต.สมัครใจถ่ายโอนอำนาจ">
            <a:extLst>
              <a:ext uri="{FF2B5EF4-FFF2-40B4-BE49-F238E27FC236}">
                <a16:creationId xmlns:a16="http://schemas.microsoft.com/office/drawing/2014/main" id="{578D3F3F-DD69-4091-AA44-2E3A323546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FEF6F90-6325-4957-9722-0E3CFD859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860" y="3410612"/>
            <a:ext cx="3015677" cy="1679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Rectangle 30">
            <a:extLst>
              <a:ext uri="{FF2B5EF4-FFF2-40B4-BE49-F238E27FC236}">
                <a16:creationId xmlns:a16="http://schemas.microsoft.com/office/drawing/2014/main" id="{C5264D97-2842-4DB7-BC14-6E2D355FC25E}"/>
              </a:ext>
            </a:extLst>
          </p:cNvPr>
          <p:cNvSpPr/>
          <p:nvPr/>
        </p:nvSpPr>
        <p:spPr>
          <a:xfrm>
            <a:off x="274290" y="4569104"/>
            <a:ext cx="397387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เตรียมความพร้อมรับภารกิจถ่ายโอน ระยะที่ </a:t>
            </a:r>
            <a:r>
              <a:rPr lang="en-US" sz="24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</p:txBody>
      </p:sp>
      <p:sp>
        <p:nvSpPr>
          <p:cNvPr id="43" name="Rectangle 31">
            <a:extLst>
              <a:ext uri="{FF2B5EF4-FFF2-40B4-BE49-F238E27FC236}">
                <a16:creationId xmlns:a16="http://schemas.microsoft.com/office/drawing/2014/main" id="{7A99800E-58C0-40CB-A25A-DDED0A9AF838}"/>
              </a:ext>
            </a:extLst>
          </p:cNvPr>
          <p:cNvSpPr/>
          <p:nvPr/>
        </p:nvSpPr>
        <p:spPr>
          <a:xfrm>
            <a:off x="231183" y="5108758"/>
            <a:ext cx="4796655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ปรับปรุงโครงสร้าง + รับมอบบุคลากร ทรัพย์สิน + สำรวจอัตราว่าง 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( 158 อัตรา) </a:t>
            </a:r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รับการถ่ายโอนวันที่  2 ตุลาคม 2565</a:t>
            </a:r>
            <a:endParaRPr lang="en-US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8252A77-E078-4FF4-BBCF-5675074FF9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860" y="5131992"/>
            <a:ext cx="3015677" cy="1432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5812CC11-95E5-43F8-BADB-ED8883E77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69" y="536189"/>
            <a:ext cx="2054850" cy="19330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5C31D0A5-6971-4A7B-ABEA-91DFE91B71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762" y="1640639"/>
            <a:ext cx="3014776" cy="1661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33FFB56E-7C2D-4F68-9247-A583FA2F43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55" y="2633721"/>
            <a:ext cx="1881265" cy="1720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7AFC16EB-3582-4C4C-944E-0CF13CE45D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381" y="4457752"/>
            <a:ext cx="1929605" cy="17549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983" y="0"/>
            <a:ext cx="630324" cy="63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74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924340" y="463138"/>
            <a:ext cx="10475968" cy="5759532"/>
          </a:xfrm>
          <a:prstGeom prst="roundRect">
            <a:avLst>
              <a:gd name="adj" fmla="val 92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2060"/>
              </a:solidFill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11" name="Arrow: Pentagon 3">
            <a:extLst>
              <a:ext uri="{FF2B5EF4-FFF2-40B4-BE49-F238E27FC236}">
                <a16:creationId xmlns:a16="http://schemas.microsoft.com/office/drawing/2014/main" id="{4CD081D1-24CF-4F2A-A508-88003CACB4E8}"/>
              </a:ext>
            </a:extLst>
          </p:cNvPr>
          <p:cNvSpPr/>
          <p:nvPr/>
        </p:nvSpPr>
        <p:spPr>
          <a:xfrm>
            <a:off x="0" y="463138"/>
            <a:ext cx="4453248" cy="1030107"/>
          </a:xfrm>
          <a:prstGeom prst="homePlate">
            <a:avLst/>
          </a:prstGeom>
          <a:solidFill>
            <a:srgbClr val="F36A6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K2D July8" pitchFamily="2" charset="-34"/>
              <a:ea typeface="Arial Unicode MS"/>
              <a:cs typeface="TH K2D July8" pitchFamily="2" charset="-34"/>
            </a:endParaRPr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094A04-1914-F365-1800-06B9CA758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68" y="600635"/>
            <a:ext cx="3803374" cy="660111"/>
          </a:xfrm>
        </p:spPr>
        <p:txBody>
          <a:bodyPr>
            <a:no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K2D July8" pitchFamily="2" charset="-34"/>
                <a:cs typeface="TH K2D July8" pitchFamily="2" charset="-34"/>
              </a:rPr>
              <a:t>กำลังดำเนินการ</a:t>
            </a: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733" y="23750"/>
            <a:ext cx="630324" cy="633695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5413730D-B5EA-476B-849E-188233B46BB9}"/>
              </a:ext>
            </a:extLst>
          </p:cNvPr>
          <p:cNvSpPr/>
          <p:nvPr/>
        </p:nvSpPr>
        <p:spPr>
          <a:xfrm>
            <a:off x="1311926" y="3699803"/>
            <a:ext cx="9601496" cy="950300"/>
          </a:xfrm>
          <a:prstGeom prst="rect">
            <a:avLst/>
          </a:prstGeom>
          <a:noFill/>
          <a:ln w="25400" cap="flat" cmpd="sng" algn="ctr">
            <a:solidFill>
              <a:srgbClr val="57C3A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K2D July8" pitchFamily="2" charset="-34"/>
              <a:ea typeface="Arial Unicode MS"/>
              <a:cs typeface="TH K2D July8" pitchFamily="2" charset="-34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C688BF6E-B6FC-423D-8388-39724D0263CC}"/>
              </a:ext>
            </a:extLst>
          </p:cNvPr>
          <p:cNvSpPr/>
          <p:nvPr/>
        </p:nvSpPr>
        <p:spPr>
          <a:xfrm>
            <a:off x="1323803" y="2482554"/>
            <a:ext cx="9601494" cy="981514"/>
          </a:xfrm>
          <a:prstGeom prst="rect">
            <a:avLst/>
          </a:prstGeom>
          <a:noFill/>
          <a:ln w="25400" cap="flat" cmpd="sng" algn="ctr">
            <a:solidFill>
              <a:srgbClr val="F477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K2D July8" pitchFamily="2" charset="-34"/>
              <a:ea typeface="Arial Unicode MS"/>
              <a:cs typeface="TH K2D July8" pitchFamily="2" charset="-34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5413730D-B5EA-476B-849E-188233B46BB9}"/>
              </a:ext>
            </a:extLst>
          </p:cNvPr>
          <p:cNvSpPr/>
          <p:nvPr/>
        </p:nvSpPr>
        <p:spPr>
          <a:xfrm>
            <a:off x="1335678" y="1681261"/>
            <a:ext cx="9577744" cy="523220"/>
          </a:xfrm>
          <a:prstGeom prst="rect">
            <a:avLst/>
          </a:prstGeom>
          <a:noFill/>
          <a:ln w="25400" cap="flat" cmpd="sng" algn="ctr">
            <a:solidFill>
              <a:srgbClr val="57C3A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K2D July8" pitchFamily="2" charset="-34"/>
              <a:ea typeface="Arial Unicode MS"/>
              <a:cs typeface="TH K2D July8" pitchFamily="2" charset="-34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C688BF6E-B6FC-423D-8388-39724D0263CC}"/>
              </a:ext>
            </a:extLst>
          </p:cNvPr>
          <p:cNvSpPr/>
          <p:nvPr/>
        </p:nvSpPr>
        <p:spPr>
          <a:xfrm>
            <a:off x="1300383" y="4851983"/>
            <a:ext cx="9601494" cy="981514"/>
          </a:xfrm>
          <a:prstGeom prst="rect">
            <a:avLst/>
          </a:prstGeom>
          <a:noFill/>
          <a:ln w="25400" cap="flat" cmpd="sng" algn="ctr">
            <a:solidFill>
              <a:srgbClr val="F477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K2D July8" pitchFamily="2" charset="-34"/>
              <a:ea typeface="Arial Unicode MS"/>
              <a:cs typeface="TH K2D July8" pitchFamily="2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518511" y="1676225"/>
            <a:ext cx="7074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K2D July8" pitchFamily="2" charset="-34"/>
                <a:cs typeface="TH K2D July8" pitchFamily="2" charset="-34"/>
              </a:rPr>
              <a:t>ดำเนินการแต่งตั้งผู้อำนวยการโรงพยาบาลส่งเสริมสุขภาพตำบล</a:t>
            </a:r>
            <a:endParaRPr lang="en-US" b="1" dirty="0">
              <a:solidFill>
                <a:srgbClr val="002060"/>
              </a:solidFill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1506636" y="2442981"/>
            <a:ext cx="94765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th-TH" b="1" dirty="0">
                <a:solidFill>
                  <a:srgbClr val="002060"/>
                </a:solidFill>
                <a:latin typeface="TH K2D July8" pitchFamily="2" charset="-34"/>
                <a:cs typeface="TH K2D July8" pitchFamily="2" charset="-34"/>
              </a:rPr>
              <a:t>ดำเนิน</a:t>
            </a:r>
            <a:r>
              <a:rPr lang="th-TH" b="1" dirty="0">
                <a:solidFill>
                  <a:srgbClr val="002060"/>
                </a:solidFill>
                <a:latin typeface="TH K2D July8" pitchFamily="2" charset="-34"/>
                <a:ea typeface="Calibri" panose="020F0502020204030204" pitchFamily="34" charset="0"/>
                <a:cs typeface="TH K2D July8" pitchFamily="2" charset="-34"/>
              </a:rPr>
              <a:t>แต่งตั้งข้าราชการรักษาราชการแทนผู้อำนวยการโรงพยาบาลส่งเสริมสุขภาพตำบล สังกัดองค์การบริหารส่วนจังหวัดสงขลา      </a:t>
            </a: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495561" y="3642157"/>
            <a:ext cx="95896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th-TH" b="1" spc="-100" dirty="0">
                <a:solidFill>
                  <a:srgbClr val="002060"/>
                </a:solidFill>
                <a:latin typeface="TH K2D July8" pitchFamily="2" charset="-34"/>
                <a:ea typeface="Calibri" panose="020F0502020204030204" pitchFamily="34" charset="0"/>
                <a:cs typeface="TH K2D July8" pitchFamily="2" charset="-34"/>
              </a:rPr>
              <a:t>ดำเนินการแต่งตั้งหัวหน้าเจ้าหน้าที่พัสดุและเจ้าหน้าที่พัสดุ โรงพยาบาลส่งเสริมสุขภาพตำบล สังกัดองค์การบริหารส่วนจังหวัดสงขลา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510681" y="4851982"/>
            <a:ext cx="98896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th-TH" b="1" spc="-100" dirty="0">
                <a:solidFill>
                  <a:srgbClr val="002060"/>
                </a:solidFill>
                <a:latin typeface="TH K2D July8" pitchFamily="2" charset="-34"/>
                <a:ea typeface="Calibri" panose="020F0502020204030204" pitchFamily="34" charset="0"/>
                <a:cs typeface="TH K2D July8" pitchFamily="2" charset="-34"/>
              </a:rPr>
              <a:t>ดำเนินการจัดทำคำสั่ง </a:t>
            </a:r>
            <a:r>
              <a:rPr lang="th-TH" b="1" dirty="0">
                <a:solidFill>
                  <a:srgbClr val="002060"/>
                </a:solidFill>
                <a:latin typeface="TH K2D July8" pitchFamily="2" charset="-34"/>
                <a:ea typeface="Calibri" panose="020F0502020204030204" pitchFamily="34" charset="0"/>
                <a:cs typeface="TH K2D July8" pitchFamily="2" charset="-34"/>
              </a:rPr>
              <a:t>มอบอำนาจการสั่งซื้อสั่งจ้างและอนุมัติจ่ายเงินบำรุงของโรงพยาบาลส่งเสริมสุขภาพตำบลสังกัดองค์การบริหารส่วนจังหวัดสงขลา</a:t>
            </a:r>
          </a:p>
        </p:txBody>
      </p:sp>
    </p:spTree>
    <p:extLst>
      <p:ext uri="{BB962C8B-B14F-4D97-AF65-F5344CB8AC3E}">
        <p14:creationId xmlns:p14="http://schemas.microsoft.com/office/powerpoint/2010/main" val="3701170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924339" y="484043"/>
            <a:ext cx="10684565" cy="5774634"/>
          </a:xfrm>
          <a:prstGeom prst="roundRect">
            <a:avLst>
              <a:gd name="adj" fmla="val 92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2060"/>
              </a:solidFill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5413730D-B5EA-476B-849E-188233B46BB9}"/>
              </a:ext>
            </a:extLst>
          </p:cNvPr>
          <p:cNvSpPr/>
          <p:nvPr/>
        </p:nvSpPr>
        <p:spPr>
          <a:xfrm>
            <a:off x="1240676" y="3961059"/>
            <a:ext cx="9601496" cy="950300"/>
          </a:xfrm>
          <a:prstGeom prst="rect">
            <a:avLst/>
          </a:prstGeom>
          <a:noFill/>
          <a:ln w="25400" cap="flat" cmpd="sng" algn="ctr">
            <a:solidFill>
              <a:srgbClr val="57C3A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K2D July8" pitchFamily="2" charset="-34"/>
              <a:ea typeface="Arial Unicode MS"/>
              <a:cs typeface="TH K2D July8" pitchFamily="2" charset="-34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C688BF6E-B6FC-423D-8388-39724D0263CC}"/>
              </a:ext>
            </a:extLst>
          </p:cNvPr>
          <p:cNvSpPr/>
          <p:nvPr/>
        </p:nvSpPr>
        <p:spPr>
          <a:xfrm>
            <a:off x="1240678" y="2803188"/>
            <a:ext cx="9601494" cy="981514"/>
          </a:xfrm>
          <a:prstGeom prst="rect">
            <a:avLst/>
          </a:prstGeom>
          <a:noFill/>
          <a:ln w="25400" cap="flat" cmpd="sng" algn="ctr">
            <a:solidFill>
              <a:srgbClr val="F477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K2D July8" pitchFamily="2" charset="-34"/>
              <a:ea typeface="Arial Unicode MS"/>
              <a:cs typeface="TH K2D July8" pitchFamily="2" charset="-34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5413730D-B5EA-476B-849E-188233B46BB9}"/>
              </a:ext>
            </a:extLst>
          </p:cNvPr>
          <p:cNvSpPr/>
          <p:nvPr/>
        </p:nvSpPr>
        <p:spPr>
          <a:xfrm>
            <a:off x="1264428" y="1693135"/>
            <a:ext cx="9577744" cy="893075"/>
          </a:xfrm>
          <a:prstGeom prst="rect">
            <a:avLst/>
          </a:prstGeom>
          <a:noFill/>
          <a:ln w="25400" cap="flat" cmpd="sng" algn="ctr">
            <a:solidFill>
              <a:srgbClr val="57C3A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K2D July8" pitchFamily="2" charset="-34"/>
              <a:ea typeface="Arial Unicode MS"/>
              <a:cs typeface="TH K2D July8" pitchFamily="2" charset="-34"/>
            </a:endParaRPr>
          </a:p>
        </p:txBody>
      </p:sp>
      <p:sp>
        <p:nvSpPr>
          <p:cNvPr id="9" name="Arrow: Pentagon 3">
            <a:extLst>
              <a:ext uri="{FF2B5EF4-FFF2-40B4-BE49-F238E27FC236}">
                <a16:creationId xmlns:a16="http://schemas.microsoft.com/office/drawing/2014/main" id="{4CD081D1-24CF-4F2A-A508-88003CACB4E8}"/>
              </a:ext>
            </a:extLst>
          </p:cNvPr>
          <p:cNvSpPr/>
          <p:nvPr/>
        </p:nvSpPr>
        <p:spPr>
          <a:xfrm>
            <a:off x="-11880" y="484043"/>
            <a:ext cx="4346370" cy="1030107"/>
          </a:xfrm>
          <a:prstGeom prst="homePlate">
            <a:avLst/>
          </a:prstGeom>
          <a:solidFill>
            <a:srgbClr val="F36A6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H K2D July8" pitchFamily="2" charset="-34"/>
              <a:ea typeface="Arial Unicode MS"/>
              <a:cs typeface="TH K2D July8" pitchFamily="2" charset="-34"/>
            </a:endParaRPr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97579EC-5A31-BE92-1E19-3F71125A2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64" y="586904"/>
            <a:ext cx="3101396" cy="729384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K2D July8" pitchFamily="2" charset="-34"/>
                <a:cs typeface="TH K2D July8" pitchFamily="2" charset="-34"/>
              </a:rPr>
              <a:t>กำลังดำเนินการ</a:t>
            </a: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733" y="23750"/>
            <a:ext cx="630324" cy="633695"/>
          </a:xfrm>
          <a:prstGeom prst="rect">
            <a:avLst/>
          </a:prstGeom>
        </p:spPr>
      </p:pic>
      <p:sp>
        <p:nvSpPr>
          <p:cNvPr id="17" name="สี่เหลี่ยมผืนผ้า 16"/>
          <p:cNvSpPr/>
          <p:nvPr/>
        </p:nvSpPr>
        <p:spPr>
          <a:xfrm>
            <a:off x="1353189" y="2773862"/>
            <a:ext cx="94352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K2D July8" pitchFamily="2" charset="-34"/>
                <a:cs typeface="TH K2D July8" pitchFamily="2" charset="-34"/>
              </a:rPr>
              <a:t>ดำเนินการแต่งตั้งคณะกรรมการเก็บรักษาเงิน ของโรงพยาบาลส่งเสริมสุขภาพตำบล สังกัดองค์การบริหารส่วนจังหวัดสงขลา</a:t>
            </a: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418802" y="3909752"/>
            <a:ext cx="9725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K2D July8" pitchFamily="2" charset="-34"/>
                <a:ea typeface="Calibri" panose="020F0502020204030204" pitchFamily="34" charset="0"/>
                <a:cs typeface="TH K2D July8" pitchFamily="2" charset="-34"/>
              </a:rPr>
              <a:t>ดำเนินการแต่งตั้งกรรมการรับส่งเงินของโรงพยาบาลส่งเสริมสุขภาพตำบล </a:t>
            </a:r>
            <a:br>
              <a:rPr lang="th-TH" b="1" dirty="0">
                <a:solidFill>
                  <a:srgbClr val="002060"/>
                </a:solidFill>
                <a:latin typeface="TH K2D July8" pitchFamily="2" charset="-34"/>
                <a:ea typeface="Calibri" panose="020F0502020204030204" pitchFamily="34" charset="0"/>
                <a:cs typeface="TH K2D July8" pitchFamily="2" charset="-34"/>
              </a:rPr>
            </a:br>
            <a:r>
              <a:rPr lang="th-TH" b="1" dirty="0">
                <a:solidFill>
                  <a:srgbClr val="002060"/>
                </a:solidFill>
                <a:latin typeface="TH K2D July8" pitchFamily="2" charset="-34"/>
                <a:cs typeface="TH K2D July8" pitchFamily="2" charset="-34"/>
              </a:rPr>
              <a:t>สังกัดองค์การบริหารส่วนจังหวัดสงขลา</a:t>
            </a: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C688BF6E-B6FC-423D-8388-39724D0263CC}"/>
              </a:ext>
            </a:extLst>
          </p:cNvPr>
          <p:cNvSpPr/>
          <p:nvPr/>
        </p:nvSpPr>
        <p:spPr>
          <a:xfrm>
            <a:off x="1229133" y="5077003"/>
            <a:ext cx="9601494" cy="981514"/>
          </a:xfrm>
          <a:prstGeom prst="rect">
            <a:avLst/>
          </a:prstGeom>
          <a:noFill/>
          <a:ln w="25400" cap="flat" cmpd="sng" algn="ctr">
            <a:solidFill>
              <a:srgbClr val="F477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K2D July8" pitchFamily="2" charset="-34"/>
              <a:ea typeface="Arial Unicode MS"/>
              <a:cs typeface="TH K2D July8" pitchFamily="2" charset="-34"/>
            </a:endParaRPr>
          </a:p>
        </p:txBody>
      </p:sp>
      <p:sp>
        <p:nvSpPr>
          <p:cNvPr id="30" name="ตัวแทนเนื้อหา 2">
            <a:extLst>
              <a:ext uri="{FF2B5EF4-FFF2-40B4-BE49-F238E27FC236}">
                <a16:creationId xmlns:a16="http://schemas.microsoft.com/office/drawing/2014/main" id="{0672BF10-9138-0ECF-666B-72BB69DDF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994" y="1739301"/>
            <a:ext cx="9414612" cy="846909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bg1"/>
              </a:buClr>
              <a:buNone/>
            </a:pPr>
            <a:r>
              <a:rPr lang="th-TH" b="1" dirty="0">
                <a:solidFill>
                  <a:srgbClr val="002060"/>
                </a:solidFill>
                <a:effectLst/>
                <a:latin typeface="TH K2D July8" pitchFamily="2" charset="-34"/>
                <a:ea typeface="Calibri" panose="020F0502020204030204" pitchFamily="34" charset="0"/>
                <a:cs typeface="TH K2D July8" pitchFamily="2" charset="-34"/>
              </a:rPr>
              <a:t>ดำเนินจัดทำคำสั่งแต่งตั้งหัวหน้าหน่วยงานคลัง และเจ้าหน้าที่การเงินและบัญชี </a:t>
            </a:r>
            <a:br>
              <a:rPr lang="th-TH" b="1" dirty="0">
                <a:solidFill>
                  <a:srgbClr val="002060"/>
                </a:solidFill>
                <a:effectLst/>
                <a:latin typeface="TH K2D July8" pitchFamily="2" charset="-34"/>
                <a:ea typeface="Calibri" panose="020F0502020204030204" pitchFamily="34" charset="0"/>
                <a:cs typeface="TH K2D July8" pitchFamily="2" charset="-34"/>
              </a:rPr>
            </a:br>
            <a:r>
              <a:rPr lang="th-TH" b="1" dirty="0">
                <a:solidFill>
                  <a:srgbClr val="002060"/>
                </a:solidFill>
                <a:effectLst/>
                <a:latin typeface="TH K2D July8" pitchFamily="2" charset="-34"/>
                <a:ea typeface="Calibri" panose="020F0502020204030204" pitchFamily="34" charset="0"/>
                <a:cs typeface="TH K2D July8" pitchFamily="2" charset="-34"/>
              </a:rPr>
              <a:t>ของโรงพยาบาลส่งเสริมสุขภาพตำบล</a:t>
            </a: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K2D July8" pitchFamily="2" charset="-34"/>
                <a:ea typeface="Calibri" panose="020F0502020204030204" pitchFamily="34" charset="0"/>
                <a:cs typeface="TH K2D July8" pitchFamily="2" charset="-34"/>
              </a:rPr>
              <a:t>สังกัดองค์การบริหารส่วนจังหวัดสงขลา</a:t>
            </a:r>
            <a:endParaRPr lang="en-US" sz="1800" b="1" dirty="0">
              <a:solidFill>
                <a:srgbClr val="002060"/>
              </a:solidFill>
              <a:effectLst/>
              <a:latin typeface="TH K2D July8" pitchFamily="2" charset="-34"/>
              <a:ea typeface="Calibri" panose="020F0502020204030204" pitchFamily="34" charset="0"/>
              <a:cs typeface="TH K2D July8" pitchFamily="2" charset="-34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1400689" y="5069056"/>
            <a:ext cx="94352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K2D July8" pitchFamily="2" charset="-34"/>
                <a:ea typeface="Calibri" panose="020F0502020204030204" pitchFamily="34" charset="0"/>
                <a:cs typeface="TH K2D July8" pitchFamily="2" charset="-34"/>
              </a:rPr>
              <a:t>ดำเนินการแต่งตั้งเจ้าหน้าที่ตรวจสอบการรับเงิน - การจ่ายเงินประจำวัน ของโรงพยาบาลส่งเสริมสุขภาพตำบลสังกัดองค์การบริหารส่วนจังหวัดสงขลา</a:t>
            </a:r>
          </a:p>
        </p:txBody>
      </p:sp>
    </p:spTree>
    <p:extLst>
      <p:ext uri="{BB962C8B-B14F-4D97-AF65-F5344CB8AC3E}">
        <p14:creationId xmlns:p14="http://schemas.microsoft.com/office/powerpoint/2010/main" val="944754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924339" y="484043"/>
            <a:ext cx="10684565" cy="5774634"/>
          </a:xfrm>
          <a:prstGeom prst="roundRect">
            <a:avLst>
              <a:gd name="adj" fmla="val 92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2060"/>
              </a:solidFill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5413730D-B5EA-476B-849E-188233B46BB9}"/>
              </a:ext>
            </a:extLst>
          </p:cNvPr>
          <p:cNvSpPr/>
          <p:nvPr/>
        </p:nvSpPr>
        <p:spPr>
          <a:xfrm>
            <a:off x="1240676" y="2963558"/>
            <a:ext cx="9732124" cy="1368467"/>
          </a:xfrm>
          <a:prstGeom prst="rect">
            <a:avLst/>
          </a:prstGeom>
          <a:noFill/>
          <a:ln w="25400" cap="flat" cmpd="sng" algn="ctr">
            <a:solidFill>
              <a:srgbClr val="57C3A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K2D July8" pitchFamily="2" charset="-34"/>
              <a:ea typeface="Arial Unicode MS"/>
              <a:cs typeface="TH K2D July8" pitchFamily="2" charset="-34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C688BF6E-B6FC-423D-8388-39724D0263CC}"/>
              </a:ext>
            </a:extLst>
          </p:cNvPr>
          <p:cNvSpPr/>
          <p:nvPr/>
        </p:nvSpPr>
        <p:spPr>
          <a:xfrm>
            <a:off x="1240678" y="1805688"/>
            <a:ext cx="9732122" cy="981514"/>
          </a:xfrm>
          <a:prstGeom prst="rect">
            <a:avLst/>
          </a:prstGeom>
          <a:noFill/>
          <a:ln w="25400" cap="flat" cmpd="sng" algn="ctr">
            <a:solidFill>
              <a:srgbClr val="F477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K2D July8" pitchFamily="2" charset="-34"/>
              <a:ea typeface="Arial Unicode MS"/>
              <a:cs typeface="TH K2D July8" pitchFamily="2" charset="-34"/>
            </a:endParaRPr>
          </a:p>
        </p:txBody>
      </p:sp>
      <p:sp>
        <p:nvSpPr>
          <p:cNvPr id="9" name="Arrow: Pentagon 3">
            <a:extLst>
              <a:ext uri="{FF2B5EF4-FFF2-40B4-BE49-F238E27FC236}">
                <a16:creationId xmlns:a16="http://schemas.microsoft.com/office/drawing/2014/main" id="{4CD081D1-24CF-4F2A-A508-88003CACB4E8}"/>
              </a:ext>
            </a:extLst>
          </p:cNvPr>
          <p:cNvSpPr/>
          <p:nvPr/>
        </p:nvSpPr>
        <p:spPr>
          <a:xfrm>
            <a:off x="-11880" y="484043"/>
            <a:ext cx="4346370" cy="1030107"/>
          </a:xfrm>
          <a:prstGeom prst="homePlate">
            <a:avLst/>
          </a:prstGeom>
          <a:solidFill>
            <a:srgbClr val="F36A6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H K2D July8" pitchFamily="2" charset="-34"/>
              <a:ea typeface="Arial Unicode MS"/>
              <a:cs typeface="TH K2D July8" pitchFamily="2" charset="-34"/>
            </a:endParaRPr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97579EC-5A31-BE92-1E19-3F71125A2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89" y="586904"/>
            <a:ext cx="3089521" cy="729384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K2D July8" pitchFamily="2" charset="-34"/>
                <a:cs typeface="TH K2D July8" pitchFamily="2" charset="-34"/>
              </a:rPr>
              <a:t>กำลังดำเนินการ</a:t>
            </a: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733" y="23750"/>
            <a:ext cx="630324" cy="633695"/>
          </a:xfrm>
          <a:prstGeom prst="rect">
            <a:avLst/>
          </a:prstGeom>
        </p:spPr>
      </p:pic>
      <p:sp>
        <p:nvSpPr>
          <p:cNvPr id="22" name="Rectangle 10">
            <a:extLst>
              <a:ext uri="{FF2B5EF4-FFF2-40B4-BE49-F238E27FC236}">
                <a16:creationId xmlns:a16="http://schemas.microsoft.com/office/drawing/2014/main" id="{C688BF6E-B6FC-423D-8388-39724D0263CC}"/>
              </a:ext>
            </a:extLst>
          </p:cNvPr>
          <p:cNvSpPr/>
          <p:nvPr/>
        </p:nvSpPr>
        <p:spPr>
          <a:xfrm>
            <a:off x="1229132" y="4625753"/>
            <a:ext cx="9743667" cy="981514"/>
          </a:xfrm>
          <a:prstGeom prst="rect">
            <a:avLst/>
          </a:prstGeom>
          <a:noFill/>
          <a:ln w="25400" cap="flat" cmpd="sng" algn="ctr">
            <a:solidFill>
              <a:srgbClr val="F477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K2D July8" pitchFamily="2" charset="-34"/>
              <a:ea typeface="Arial Unicode MS"/>
              <a:cs typeface="TH K2D July8" pitchFamily="2" charset="-34"/>
            </a:endParaRP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1264428" y="2963559"/>
            <a:ext cx="97083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K2D July8" pitchFamily="2" charset="-34"/>
                <a:cs typeface="TH K2D July8" pitchFamily="2" charset="-34"/>
              </a:rPr>
              <a:t>ดำเนินการบันทึกข้อตกลงความร่วมมือ เพื่อพัฒนาศักยภาพขององค์การบริหารส่วนจังหวัดสงขลา ในด้านการสาธารณสุขมูลฐาน ระหว่างองค์การบริหารส่วนจังหวัดสงขลา และสำนักงานสาธารณสุขจังหวัดสงขลา</a:t>
            </a:r>
          </a:p>
        </p:txBody>
      </p:sp>
      <p:sp>
        <p:nvSpPr>
          <p:cNvPr id="18" name="ตัวแทนเนื้อหา 2">
            <a:extLst>
              <a:ext uri="{FF2B5EF4-FFF2-40B4-BE49-F238E27FC236}">
                <a16:creationId xmlns:a16="http://schemas.microsoft.com/office/drawing/2014/main" id="{D8F55AC4-368D-B3F4-3949-72DCE74F1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1126" y="1893265"/>
            <a:ext cx="9423097" cy="8063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2800" b="1" dirty="0">
                <a:solidFill>
                  <a:srgbClr val="002060"/>
                </a:solidFill>
                <a:effectLst/>
                <a:latin typeface="TH K2D July8" pitchFamily="2" charset="-34"/>
                <a:ea typeface="Calibri" panose="020F0502020204030204" pitchFamily="34" charset="0"/>
                <a:cs typeface="TH K2D July8" pitchFamily="2" charset="-34"/>
              </a:rPr>
              <a:t>ดำเนินการแต่งตั้งผู้มีอำนาจลงนามสั่งจ่ายเงินฝากธนาคาร ของโรงพยาบาลส่งเสริมสุขภาพตำบล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K2D July8" pitchFamily="2" charset="-34"/>
                <a:ea typeface="Calibri" panose="020F0502020204030204" pitchFamily="34" charset="0"/>
                <a:cs typeface="TH K2D July8" pitchFamily="2" charset="-34"/>
              </a:rPr>
              <a:t>สังกัดองค์การบริหารส่วนจังหวัดสงขลา </a:t>
            </a:r>
            <a:endParaRPr lang="th-TH" b="1" dirty="0">
              <a:solidFill>
                <a:srgbClr val="002060"/>
              </a:solidFill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23" name="ตัวแทนเนื้อหา 2">
            <a:extLst>
              <a:ext uri="{FF2B5EF4-FFF2-40B4-BE49-F238E27FC236}">
                <a16:creationId xmlns:a16="http://schemas.microsoft.com/office/drawing/2014/main" id="{D8F55AC4-368D-B3F4-3949-72DCE74F15A4}"/>
              </a:ext>
            </a:extLst>
          </p:cNvPr>
          <p:cNvSpPr txBox="1">
            <a:spLocks/>
          </p:cNvSpPr>
          <p:nvPr/>
        </p:nvSpPr>
        <p:spPr>
          <a:xfrm>
            <a:off x="1341585" y="4679771"/>
            <a:ext cx="9423097" cy="8574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b="1" dirty="0">
                <a:solidFill>
                  <a:srgbClr val="002060"/>
                </a:solidFill>
                <a:latin typeface="TH K2D July8" pitchFamily="2" charset="-34"/>
                <a:ea typeface="Calibri" panose="020F0502020204030204" pitchFamily="34" charset="0"/>
                <a:cs typeface="TH K2D July8" pitchFamily="2" charset="-34"/>
              </a:rPr>
              <a:t>ดำเนินการจัดส่งแบบรายงานรูปแบบการจัดสรรงบกองทุนหลักประกันสุขภาพแห่งชาติให้แก่ สอน. และรพ.สต.ถ่ายโอน ประจำปีงบประมาณ 2566</a:t>
            </a:r>
            <a:endParaRPr lang="th-TH" b="1" dirty="0">
              <a:solidFill>
                <a:srgbClr val="002060"/>
              </a:solidFill>
              <a:latin typeface="TH K2D July8" pitchFamily="2" charset="-34"/>
              <a:cs typeface="TH K2D July8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6617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924339" y="484043"/>
            <a:ext cx="10684565" cy="5774634"/>
          </a:xfrm>
          <a:prstGeom prst="roundRect">
            <a:avLst>
              <a:gd name="adj" fmla="val 92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2060"/>
              </a:solidFill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12" name="Arrow: Pentagon 4">
            <a:extLst>
              <a:ext uri="{FF2B5EF4-FFF2-40B4-BE49-F238E27FC236}">
                <a16:creationId xmlns:a16="http://schemas.microsoft.com/office/drawing/2014/main" id="{6E51F087-801D-4853-A985-AF462A24666C}"/>
              </a:ext>
            </a:extLst>
          </p:cNvPr>
          <p:cNvSpPr/>
          <p:nvPr/>
        </p:nvSpPr>
        <p:spPr>
          <a:xfrm>
            <a:off x="-2" y="484043"/>
            <a:ext cx="6685810" cy="1030107"/>
          </a:xfrm>
          <a:prstGeom prst="homePlate">
            <a:avLst/>
          </a:prstGeom>
          <a:solidFill>
            <a:srgbClr val="507C8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K2D July8" pitchFamily="2" charset="-34"/>
              <a:ea typeface="Arial Unicode MS"/>
              <a:cs typeface="TH K2D July8" pitchFamily="2" charset="-34"/>
            </a:endParaRPr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98FFB21-5BE3-8EB6-6624-729EFBDE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040" y="336314"/>
            <a:ext cx="5853767" cy="1325563"/>
          </a:xfrm>
        </p:spPr>
        <p:txBody>
          <a:bodyPr/>
          <a:lstStyle/>
          <a:p>
            <a:r>
              <a:rPr lang="th-TH" b="1" dirty="0">
                <a:solidFill>
                  <a:schemeClr val="bg1"/>
                </a:solidFill>
                <a:latin typeface="TH K2D July8" pitchFamily="2" charset="-34"/>
                <a:cs typeface="TH K2D July8" pitchFamily="2" charset="-34"/>
              </a:rPr>
              <a:t>ปัญหา/อุปสรรคการดำเนินงาน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ED809D0-08D4-48A0-BC08-E8ED4C1CB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505" y="3498452"/>
            <a:ext cx="9442791" cy="12880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b="1" dirty="0">
                <a:solidFill>
                  <a:srgbClr val="002060"/>
                </a:solidFill>
                <a:latin typeface="TH K2D July8" pitchFamily="2" charset="-34"/>
                <a:cs typeface="TH K2D July8" pitchFamily="2" charset="-34"/>
              </a:rPr>
              <a:t>หนังสือส่งมอบบุคลากรจากสำนักงานปลัดกระทรวงสาธารณสุขล่าช้า ส่งผลให้การเกลี่ยอัตรากำลัง และการเสนอปรับโครงสร้างอัตรากำลังของกองสาธารณสุขต่อ กจ.จ มีความล่าช้า อบจ.จึงส่งคำสั่งรับโอน</a:t>
            </a: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K2D July8" pitchFamily="2" charset="-34"/>
                <a:cs typeface="TH K2D July8" pitchFamily="2" charset="-34"/>
              </a:rPr>
              <a:t>สำนักงานปลัดกระทรวงสาธารณสุขล่าช้า</a:t>
            </a:r>
            <a:r>
              <a:rPr lang="th-TH" b="1" dirty="0">
                <a:solidFill>
                  <a:srgbClr val="002060"/>
                </a:solidFill>
                <a:latin typeface="TH K2D July8" pitchFamily="2" charset="-34"/>
                <a:cs typeface="TH K2D July8" pitchFamily="2" charset="-34"/>
              </a:rPr>
              <a:t>  </a:t>
            </a: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858" y="23750"/>
            <a:ext cx="630324" cy="633695"/>
          </a:xfrm>
          <a:prstGeom prst="rect">
            <a:avLst/>
          </a:prstGeom>
        </p:spPr>
      </p:pic>
      <p:sp>
        <p:nvSpPr>
          <p:cNvPr id="20" name="Rectangle 7">
            <a:extLst>
              <a:ext uri="{FF2B5EF4-FFF2-40B4-BE49-F238E27FC236}">
                <a16:creationId xmlns:a16="http://schemas.microsoft.com/office/drawing/2014/main" id="{5413730D-B5EA-476B-849E-188233B46BB9}"/>
              </a:ext>
            </a:extLst>
          </p:cNvPr>
          <p:cNvSpPr/>
          <p:nvPr/>
        </p:nvSpPr>
        <p:spPr>
          <a:xfrm>
            <a:off x="1264428" y="1621881"/>
            <a:ext cx="9684622" cy="660520"/>
          </a:xfrm>
          <a:prstGeom prst="rect">
            <a:avLst/>
          </a:prstGeom>
          <a:noFill/>
          <a:ln w="25400" cap="flat" cmpd="sng" algn="ctr">
            <a:solidFill>
              <a:srgbClr val="57C3A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K2D July8" pitchFamily="2" charset="-34"/>
              <a:ea typeface="Arial Unicode MS"/>
              <a:cs typeface="TH K2D July8" pitchFamily="2" charset="-34"/>
            </a:endParaRP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5413730D-B5EA-476B-849E-188233B46BB9}"/>
              </a:ext>
            </a:extLst>
          </p:cNvPr>
          <p:cNvSpPr/>
          <p:nvPr/>
        </p:nvSpPr>
        <p:spPr>
          <a:xfrm>
            <a:off x="1252551" y="3379702"/>
            <a:ext cx="9696497" cy="1547326"/>
          </a:xfrm>
          <a:prstGeom prst="rect">
            <a:avLst/>
          </a:prstGeom>
          <a:noFill/>
          <a:ln w="25400" cap="flat" cmpd="sng" algn="ctr">
            <a:solidFill>
              <a:srgbClr val="57C3A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K2D July8" pitchFamily="2" charset="-34"/>
              <a:ea typeface="Arial Unicode MS"/>
              <a:cs typeface="TH K2D July8" pitchFamily="2" charset="-34"/>
            </a:endParaRP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C688BF6E-B6FC-423D-8388-39724D0263CC}"/>
              </a:ext>
            </a:extLst>
          </p:cNvPr>
          <p:cNvSpPr/>
          <p:nvPr/>
        </p:nvSpPr>
        <p:spPr>
          <a:xfrm>
            <a:off x="1240675" y="2541320"/>
            <a:ext cx="9708374" cy="634366"/>
          </a:xfrm>
          <a:prstGeom prst="rect">
            <a:avLst/>
          </a:prstGeom>
          <a:noFill/>
          <a:ln w="25400" cap="flat" cmpd="sng" algn="ctr">
            <a:solidFill>
              <a:srgbClr val="F477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K2D July8" pitchFamily="2" charset="-34"/>
              <a:ea typeface="Arial Unicode MS"/>
              <a:cs typeface="TH K2D July8" pitchFamily="2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1387505" y="1690531"/>
            <a:ext cx="46249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K2D July8" pitchFamily="2" charset="-34"/>
                <a:cs typeface="TH K2D July8" pitchFamily="2" charset="-34"/>
              </a:rPr>
              <a:t>การสื่อสารข้อมูล ข้อเท็จจริง ที่ไม่ชัดเจน</a:t>
            </a:r>
            <a:endParaRPr lang="en-US" b="1" dirty="0">
              <a:solidFill>
                <a:srgbClr val="002060"/>
              </a:solidFill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1394011" y="2540895"/>
            <a:ext cx="95906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K2D July8" pitchFamily="2" charset="-34"/>
                <a:cs typeface="TH K2D July8" pitchFamily="2" charset="-34"/>
              </a:rPr>
              <a:t>การซักซ้อมแนวทางปฏิบัติ ระเบียบ ข้อกฎหมายต่างๆ จากกรม/กระทรวงมีความล่าช้า</a:t>
            </a: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1435005" y="5130137"/>
            <a:ext cx="6826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K2D July8" pitchFamily="2" charset="-34"/>
                <a:cs typeface="TH K2D July8" pitchFamily="2" charset="-34"/>
              </a:rPr>
              <a:t>รพ.สต.ในบางพื้นที่ขาดพยาบาลวิชาชีพในการให้บริการ</a:t>
            </a: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C688BF6E-B6FC-423D-8388-39724D0263CC}"/>
              </a:ext>
            </a:extLst>
          </p:cNvPr>
          <p:cNvSpPr/>
          <p:nvPr/>
        </p:nvSpPr>
        <p:spPr>
          <a:xfrm>
            <a:off x="1240674" y="5161756"/>
            <a:ext cx="9708373" cy="550627"/>
          </a:xfrm>
          <a:prstGeom prst="rect">
            <a:avLst/>
          </a:prstGeom>
          <a:noFill/>
          <a:ln w="25400" cap="flat" cmpd="sng" algn="ctr">
            <a:solidFill>
              <a:srgbClr val="F477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K2D July8" pitchFamily="2" charset="-34"/>
              <a:ea typeface="Arial Unicode MS"/>
              <a:cs typeface="TH K2D July8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659913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413</Words>
  <Application>Microsoft Office PowerPoint</Application>
  <PresentationFormat>แบบจอกว้าง</PresentationFormat>
  <Paragraphs>29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4" baseType="lpstr">
      <vt:lpstr>Trebuchet MS</vt:lpstr>
      <vt:lpstr>Arial</vt:lpstr>
      <vt:lpstr>TH K2D July8</vt:lpstr>
      <vt:lpstr>Calibri Light</vt:lpstr>
      <vt:lpstr>TH SarabunPSK</vt:lpstr>
      <vt:lpstr>Gill Sans</vt:lpstr>
      <vt:lpstr>Calibri</vt:lpstr>
      <vt:lpstr>ธีมของ Office</vt:lpstr>
      <vt:lpstr>งานนำเสนอ PowerPoint</vt:lpstr>
      <vt:lpstr>งานนำเสนอ PowerPoint</vt:lpstr>
      <vt:lpstr>กำลังดำเนินการ</vt:lpstr>
      <vt:lpstr>กำลังดำเนินการ</vt:lpstr>
      <vt:lpstr>กำลังดำเนินการ</vt:lpstr>
      <vt:lpstr>ปัญหา/อุปสรรคการดำเนินงาน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Owner</dc:creator>
  <cp:lastModifiedBy>Dell</cp:lastModifiedBy>
  <cp:revision>90</cp:revision>
  <dcterms:created xsi:type="dcterms:W3CDTF">2022-09-19T03:45:42Z</dcterms:created>
  <dcterms:modified xsi:type="dcterms:W3CDTF">2022-09-30T10:53:07Z</dcterms:modified>
</cp:coreProperties>
</file>