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9" r:id="rId2"/>
    <p:sldId id="300" r:id="rId3"/>
    <p:sldId id="303" r:id="rId4"/>
    <p:sldId id="272" r:id="rId5"/>
    <p:sldId id="273" r:id="rId6"/>
    <p:sldId id="274" r:id="rId7"/>
    <p:sldId id="275" r:id="rId8"/>
    <p:sldId id="261" r:id="rId9"/>
    <p:sldId id="271" r:id="rId10"/>
    <p:sldId id="262" r:id="rId11"/>
    <p:sldId id="263" r:id="rId12"/>
    <p:sldId id="270" r:id="rId13"/>
    <p:sldId id="283" r:id="rId14"/>
    <p:sldId id="302" r:id="rId15"/>
    <p:sldId id="285" r:id="rId16"/>
    <p:sldId id="287" r:id="rId17"/>
    <p:sldId id="280" r:id="rId18"/>
    <p:sldId id="281" r:id="rId19"/>
    <p:sldId id="288" r:id="rId20"/>
    <p:sldId id="286" r:id="rId21"/>
    <p:sldId id="295" r:id="rId22"/>
    <p:sldId id="296" r:id="rId23"/>
    <p:sldId id="297" r:id="rId24"/>
    <p:sldId id="291" r:id="rId25"/>
    <p:sldId id="293" r:id="rId26"/>
    <p:sldId id="298" r:id="rId27"/>
    <p:sldId id="289" r:id="rId28"/>
    <p:sldId id="294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874F25"/>
    <a:srgbClr val="F5E6DB"/>
    <a:srgbClr val="005828"/>
    <a:srgbClr val="D9E4EF"/>
    <a:srgbClr val="A7E0B7"/>
    <a:srgbClr val="639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R_Aaw\&#3600;&#3634;&#3609;&#3586;&#3657;&#3629;&#3617;&#3641;&#3621;\&#3600;&#3634;&#3609;&#3586;&#3657;&#3629;&#3617;&#3641;&#3621;&#3605;&#3635;&#3649;&#3627;&#3609;&#3656;&#3591;&#3623;&#3656;&#3634;&#3591;%20&#3626;&#3626;&#3592;&#3626;&#3591;&#3586;&#3621;&#363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R_Aaw\&#3600;&#3634;&#3609;&#3586;&#3657;&#3629;&#3617;&#3641;&#3621;\&#3600;&#3634;&#3609;&#3586;&#3657;&#3629;&#3617;&#3641;&#3621;&#3605;&#3635;&#3649;&#3627;&#3609;&#3656;&#3591;&#3623;&#3656;&#3634;&#3591;%20&#3626;&#3626;&#3592;&#3626;&#3591;&#3586;&#3621;&#363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จำนวนข้าราชการ  </a:t>
            </a: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3,086</a:t>
            </a:r>
            <a:r>
              <a:rPr lang="th-TH" sz="3200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 อัตรา</a:t>
            </a:r>
            <a:endParaRPr 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FF3-407D-9A8D-FEF6BA72EFD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FF3-407D-9A8D-FEF6BA72EFD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17514124293784"/>
                      <c:h val="0.29649798334717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F3-407D-9A8D-FEF6BA72EF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962702967213844"/>
                      <c:h val="0.200711951735631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FF3-407D-9A8D-FEF6BA72E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คปสจ!$A$7:$A$8</c:f>
              <c:strCache>
                <c:ptCount val="2"/>
                <c:pt idx="0">
                  <c:v>ไม่ว่าง</c:v>
                </c:pt>
                <c:pt idx="1">
                  <c:v>ว่าง</c:v>
                </c:pt>
              </c:strCache>
            </c:strRef>
          </c:cat>
          <c:val>
            <c:numRef>
              <c:f>คปสจ!$B$7:$B$8</c:f>
              <c:numCache>
                <c:formatCode>#,##0</c:formatCode>
                <c:ptCount val="2"/>
                <c:pt idx="0">
                  <c:v>2783</c:v>
                </c:pt>
                <c:pt idx="1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3-407D-9A8D-FEF6BA72EF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defRPr>
            </a:pP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จำนวนตำแหน่งว่าง </a:t>
            </a:r>
            <a:r>
              <a:rPr 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253</a:t>
            </a:r>
            <a:r>
              <a:rPr lang="en-US" sz="3200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aseline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</a:t>
            </a:r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คปสจ!$B$20:$B$21</c:f>
              <c:strCache>
                <c:ptCount val="2"/>
                <c:pt idx="0">
                  <c:v>ณ 1 ต.ค. 65</c:v>
                </c:pt>
                <c:pt idx="1">
                  <c:v>ร้อยละ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640-4B98-9733-7F3E284BA83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640-4B98-9733-7F3E284BA83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640-4B98-9733-7F3E284BA838}"/>
              </c:ext>
            </c:extLst>
          </c:dPt>
          <c:dLbls>
            <c:dLbl>
              <c:idx val="0"/>
              <c:layout>
                <c:manualLayout>
                  <c:x val="-0.21692704541753521"/>
                  <c:y val="-0.198267274576808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TH SarabunPSK" panose="020B0500040200020003" pitchFamily="34" charset="-34"/>
                      <a:ea typeface="Tahoma" panose="020B0604030504040204" pitchFamily="34" charset="0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441404952011429"/>
                      <c:h val="0.20534800337233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640-4B98-9733-7F3E284BA838}"/>
                </c:ext>
              </c:extLst>
            </c:dLbl>
            <c:dLbl>
              <c:idx val="1"/>
              <c:layout>
                <c:manualLayout>
                  <c:x val="0.1969581077303712"/>
                  <c:y val="0.1042577585443516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defRPr>
                    </a:pPr>
                    <a:fld id="{3630FF03-0905-4CE8-AD4A-7E3A6D7B5500}" type="CATEGORYNAME">
                      <a:rPr lang="th-TH" sz="2800" b="1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[CATEGORY NAME]</a:t>
                    </a:fld>
                    <a:r>
                      <a:rPr lang="th-TH" sz="2800" b="1" baseline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, </a:t>
                    </a:r>
                    <a:fld id="{93CB4373-4367-4FF5-8992-E9AC287E63A1}" type="VALUE">
                      <a:rPr lang="th-TH" sz="2800" b="1" baseline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[VALUE]</a:t>
                    </a:fld>
                    <a:endParaRPr lang="th-TH" sz="2800" b="1" baseline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TH SarabunPSK" panose="020B0500040200020003" pitchFamily="34" charset="-34"/>
                      <a:ea typeface="Tahoma" panose="020B0604030504040204" pitchFamily="34" charset="0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80997707486653"/>
                      <c:h val="0.352149619091328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640-4B98-9733-7F3E284BA838}"/>
                </c:ext>
              </c:extLst>
            </c:dLbl>
            <c:dLbl>
              <c:idx val="2"/>
              <c:layout>
                <c:manualLayout>
                  <c:x val="0.29196443382935972"/>
                  <c:y val="0.134597746853520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TH SarabunPSK" panose="020B0500040200020003" pitchFamily="34" charset="-34"/>
                      <a:ea typeface="Tahoma" panose="020B0604030504040204" pitchFamily="34" charset="0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13027248897753"/>
                      <c:h val="0.35214961909132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640-4B98-9733-7F3E284BA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Tahoma" panose="020B0604030504040204" pitchFamily="34" charset="0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คปสจ!$A$22:$A$24</c:f>
              <c:strCache>
                <c:ptCount val="3"/>
                <c:pt idx="0">
                  <c:v>บริหารระดับหน่วยงาน</c:v>
                </c:pt>
                <c:pt idx="1">
                  <c:v>บริหารภาพรวมเขต</c:v>
                </c:pt>
                <c:pt idx="2">
                  <c:v>บริหารภาพรวม สป</c:v>
                </c:pt>
              </c:strCache>
            </c:strRef>
          </c:cat>
          <c:val>
            <c:numRef>
              <c:f>คปสจ!$B$22:$B$24</c:f>
              <c:numCache>
                <c:formatCode>0.0</c:formatCode>
                <c:ptCount val="3"/>
                <c:pt idx="0">
                  <c:v>6.9993519118600132</c:v>
                </c:pt>
                <c:pt idx="1">
                  <c:v>1.458198314970836</c:v>
                </c:pt>
                <c:pt idx="2">
                  <c:v>1.3609850939727803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40-4B98-9733-7F3E284BA8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8B1BC-A0FD-4EC1-A68A-6ABD9F2AED0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E623B-2445-4217-B23F-B93CAC7C8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6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E623B-2445-4217-B23F-B93CAC7C8A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6391-AAA8-CC03-76E2-5F1B84674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0B824-72F6-A45E-65AE-D8D9F4B6A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E34C1-CB71-8A6C-BDDC-87622151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62B90-C6B4-57CC-CE50-4CEB7B74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7B673-7CDA-D844-216B-12033D6C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1054-496E-B620-897D-E8DFCF41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E5F97-02F1-9331-3CD5-6E9AC169D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01E64-144A-6438-E515-13DA2B769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8B79A-71B6-05BC-DF27-259FF9B3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DA70B-E9A0-7D1B-CB60-9A1F92E7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4844-94FE-0FCD-03CB-26262E14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3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5A13-4328-9FD7-F01C-F0D8A1A3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1AAA0-A2F9-0D4A-2E6F-F592A9AD9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A602-E044-C771-4567-2D46C90F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459D9-9EEA-F038-9285-CAEA679F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F81B4-18E0-6837-2166-D5D664F6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5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4305A-6E39-5FFF-D7C2-A307F1D20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0EC03-89CB-2E51-263E-DBE16D247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9DF15-0FA3-4BA1-D29E-7CB31A49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8F2DD-9513-2A24-34DB-7C56AA71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318EB-6E68-5344-0B30-36EEAFA9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0E8F-CF0D-0C5C-F632-5E8E477A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1564F-B44F-7421-7B19-E4E4E9937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484BB-7CD0-39E5-D22D-DF2EB935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D0C3D-7ABC-EBE2-D521-58C42D15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A7466-B7C9-7C41-7148-DB5197A7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2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1634-64B6-D20F-5809-397853F7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EEF1-FBF6-1BE9-B43E-8F67D0DB3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BF031-3A4D-CB46-54CD-73EE2BEE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935B-0547-17C8-00E1-F686E7E4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9FBE0-7265-D6CD-1B9C-0F7B1CF4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97CA-CE31-7807-DCE0-DB980CEB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CC6E-7765-D0E8-12A2-856250B3B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46D49-E685-C19C-A0DC-FEF9EC42C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95314-1986-E56B-83D6-D4675B29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DCAA8-DA4D-149E-3764-039F1886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53E36-F52F-FC6E-4B82-626B76CD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8535-E33C-D12E-A294-222B20A9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BFAD4-EC10-3EA7-EC11-CF22ED7A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E1318-6C8E-6C50-04EF-36541D2AC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0A99D-E64E-1129-EA0B-CFB175107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74C85-9555-AE40-B40B-67B657FD5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03849-DA2C-371A-6498-4742D933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ACBCC-6059-391F-16A6-2418C341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38CC7-CBD1-041E-BA6A-9CCE41E1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6B53-EA48-2AE2-E4CE-CF4D5A80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087CA-A7B4-CBB6-DE50-E768A553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C0754-0E90-374B-4ABF-FC593449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609A1-82A4-0D4B-3A13-AD70B285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00F217-54C9-840C-1B25-E8FD426737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E6DB"/>
          </a:solidFill>
          <a:ln w="57150" cmpd="tri">
            <a:solidFill>
              <a:srgbClr val="F5E6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9A892-2FB4-CF0A-F91E-422AED0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990F3-149E-AE6C-4B7D-1AB98A7D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7480F-107E-76D0-F875-13EE5E88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0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3EBCF2-DA3D-6DA2-C9B0-AEB00CE44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0" y="-8019"/>
            <a:ext cx="12192000" cy="686601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9A892-2FB4-CF0A-F91E-422AED0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990F3-149E-AE6C-4B7D-1AB98A7D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7480F-107E-76D0-F875-13EE5E88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4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DE77-0DF7-20E5-6F2A-D478527B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0B76-9C07-4CEA-25C1-04BA7B59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B18F0-3E96-9193-965B-CD69D6BBE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63956-D67C-CD53-4B4A-A54CF0A6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62636-BC70-7DE2-BF14-ABB6CFD6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04E92-49EA-EC84-88F4-6F4B7A3C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E7444-5E60-85CB-D925-C269673A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BA923-B57D-A592-B370-8BC4F5E2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C220C-C5E9-EAB3-C234-6D8A63A18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0E2C-6C2B-4751-BBD8-C96E99615BB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B7916-DACB-73A7-2942-0D04C5856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E43D9-8054-F14D-76A5-1CBAD34B4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2747-9B85-488D-95C6-8D811154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738B66-AF86-9FAB-75AC-DA4530B3B9F7}"/>
              </a:ext>
            </a:extLst>
          </p:cNvPr>
          <p:cNvSpPr txBox="1"/>
          <p:nvPr/>
        </p:nvSpPr>
        <p:spPr>
          <a:xfrm>
            <a:off x="101600" y="371038"/>
            <a:ext cx="5852160" cy="4362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solidFill>
                  <a:srgbClr val="874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การประชุมคณะกรรมการ</a:t>
            </a:r>
            <a:endParaRPr lang="en-US" sz="4000" b="1" dirty="0">
              <a:solidFill>
                <a:srgbClr val="874F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>
              <a:lnSpc>
                <a:spcPct val="150000"/>
              </a:lnSpc>
            </a:pPr>
            <a:r>
              <a:rPr lang="th-TH" sz="4000" b="1" dirty="0">
                <a:solidFill>
                  <a:srgbClr val="874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ประสานงานสาธารณสุขระดับจังหวัด</a:t>
            </a:r>
          </a:p>
          <a:p>
            <a:pPr algn="ctr">
              <a:lnSpc>
                <a:spcPct val="150000"/>
              </a:lnSpc>
            </a:pPr>
            <a:r>
              <a:rPr lang="th-TH" sz="3600" b="1" dirty="0">
                <a:solidFill>
                  <a:srgbClr val="874F25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ครั้งที่ </a:t>
            </a:r>
            <a:r>
              <a:rPr lang="en-US" sz="3600" b="1" dirty="0">
                <a:solidFill>
                  <a:srgbClr val="874F25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9</a:t>
            </a:r>
            <a:r>
              <a:rPr lang="th-TH" sz="3600" b="1" dirty="0">
                <a:solidFill>
                  <a:srgbClr val="874F25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/</a:t>
            </a:r>
            <a:r>
              <a:rPr lang="en-US" sz="3600" b="1" dirty="0">
                <a:solidFill>
                  <a:srgbClr val="874F25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</a:t>
            </a:r>
            <a:r>
              <a:rPr lang="th-TH" sz="3600" b="1" dirty="0">
                <a:solidFill>
                  <a:srgbClr val="874F25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65  วันที่ </a:t>
            </a:r>
            <a:r>
              <a:rPr lang="en-US" sz="3600" b="1" dirty="0">
                <a:solidFill>
                  <a:srgbClr val="874F25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 </a:t>
            </a:r>
            <a:r>
              <a:rPr lang="th-TH" sz="3600" b="1" dirty="0">
                <a:solidFill>
                  <a:srgbClr val="874F25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ต.ค. 2565</a:t>
            </a:r>
          </a:p>
          <a:p>
            <a:pPr algn="ctr">
              <a:lnSpc>
                <a:spcPct val="150000"/>
              </a:lnSpc>
            </a:pPr>
            <a:r>
              <a:rPr lang="th-TH" sz="3600" b="1" dirty="0">
                <a:solidFill>
                  <a:srgbClr val="874F25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ณ ห้องประชุม</a:t>
            </a:r>
            <a:r>
              <a:rPr lang="th-TH" sz="3600" b="1" dirty="0" err="1">
                <a:solidFill>
                  <a:srgbClr val="874F25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ฑิฆัม</a:t>
            </a:r>
            <a:r>
              <a:rPr lang="th-TH" sz="3600" b="1" dirty="0">
                <a:solidFill>
                  <a:srgbClr val="874F25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พร</a:t>
            </a:r>
          </a:p>
          <a:p>
            <a:pPr algn="ctr">
              <a:lnSpc>
                <a:spcPct val="150000"/>
              </a:lnSpc>
            </a:pPr>
            <a:r>
              <a:rPr lang="th-TH" sz="3600" b="1" dirty="0">
                <a:solidFill>
                  <a:srgbClr val="874F25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สำนักงานสาธารณสุขจังหวัดสงขลา</a:t>
            </a:r>
            <a:endParaRPr lang="en-US" sz="3600" b="1" dirty="0">
              <a:solidFill>
                <a:srgbClr val="874F25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37BBE-24E0-9D96-4E7E-C21C97BA0C71}"/>
              </a:ext>
            </a:extLst>
          </p:cNvPr>
          <p:cNvSpPr txBox="1"/>
          <p:nvPr/>
        </p:nvSpPr>
        <p:spPr>
          <a:xfrm>
            <a:off x="6484257" y="3635830"/>
            <a:ext cx="5421086" cy="270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5E6DB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5E6DB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CHRO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5E6DB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จังหวัดสงขลา   </a:t>
            </a:r>
            <a:r>
              <a:rPr lang="th-TH" sz="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9E4EF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rgbClr val="874F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การเลื่อนระดับ</a:t>
            </a:r>
            <a:endParaRPr lang="en-US" sz="3600" b="1" dirty="0">
              <a:solidFill>
                <a:srgbClr val="874F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ความก้าวหน้าการบริหารตำแหน่งว่าง</a:t>
            </a:r>
            <a:endParaRPr lang="en-US" sz="36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6B24C-A990-E496-3111-D20C31CE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313" y="488897"/>
            <a:ext cx="3240315" cy="27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7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3C928-3BDC-4399-976C-22ED2A88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4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72A836-9804-F8BB-30A9-E32E5C94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4304B1-A146-B965-780A-79C3017D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3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E01C3A-1CDA-6ED3-137A-80FF07F559BA}"/>
              </a:ext>
            </a:extLst>
          </p:cNvPr>
          <p:cNvSpPr/>
          <p:nvPr/>
        </p:nvSpPr>
        <p:spPr>
          <a:xfrm>
            <a:off x="1455420" y="282302"/>
            <a:ext cx="9281160" cy="160528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E5331-9DD9-19F6-AA15-8ECEE483933B}"/>
              </a:ext>
            </a:extLst>
          </p:cNvPr>
          <p:cNvSpPr txBox="1"/>
          <p:nvPr/>
        </p:nvSpPr>
        <p:spPr>
          <a:xfrm>
            <a:off x="1611630" y="500797"/>
            <a:ext cx="8968740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400" b="1" dirty="0">
                <a:solidFill>
                  <a:srgbClr val="00582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ความก้าวหน้าการบริหารตำแหน่งว่าง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41C71-BFE4-EE4E-91EF-4744F13BB473}"/>
              </a:ext>
            </a:extLst>
          </p:cNvPr>
          <p:cNvSpPr txBox="1"/>
          <p:nvPr/>
        </p:nvSpPr>
        <p:spPr>
          <a:xfrm>
            <a:off x="424542" y="2106077"/>
            <a:ext cx="1134291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698625" algn="l"/>
              </a:tabLst>
            </a:pPr>
            <a:r>
              <a:rPr lang="th-TH" sz="4400" b="1" dirty="0">
                <a:solidFill>
                  <a:srgbClr val="007E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ข้อสั่งการ</a:t>
            </a:r>
            <a:r>
              <a:rPr lang="en-US" sz="4400" b="1" dirty="0">
                <a:solidFill>
                  <a:srgbClr val="007E3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จากการประชุมคณะกรรมการ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CHRO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จังหวัดสงขลา ครั้งที่ 2/2565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tabLst>
                <a:tab pos="1698625" algn="l"/>
              </a:tabLst>
            </a:pP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12 กันยายน 2565 ขอให้หน่วยงา</a:t>
            </a:r>
            <a:r>
              <a:rPr lang="th-TH" sz="3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 ดำเนินการ</a:t>
            </a:r>
            <a:r>
              <a:rPr lang="en-US" sz="3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3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ดังนี้</a:t>
            </a:r>
          </a:p>
          <a:p>
            <a:pPr marL="2155825" indent="-457200">
              <a:buFont typeface="Wingdings" panose="05000000000000000000" pitchFamily="2" charset="2"/>
              <a:buChar char="Ø"/>
              <a:tabLst>
                <a:tab pos="1698625" algn="l"/>
              </a:tabLst>
            </a:pPr>
            <a:r>
              <a:rPr lang="th-TH" sz="3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จัดทำแผนความความต้องการกำลังคน ประจำปี พ.ศ. </a:t>
            </a:r>
            <a:r>
              <a:rPr lang="en-US" sz="3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2566</a:t>
            </a:r>
            <a:r>
              <a:rPr lang="th-TH" sz="3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ให้ครอบคลุมความต้องการอัตรากำลังทั้งตำแหน่งข้าราชการ หรือการจ้างงานประเภทอื่น</a:t>
            </a:r>
          </a:p>
          <a:p>
            <a:pPr marL="2155825" indent="-457200">
              <a:buFont typeface="Wingdings" panose="05000000000000000000" pitchFamily="2" charset="2"/>
              <a:buChar char="Ø"/>
              <a:tabLst>
                <a:tab pos="1698625" algn="l"/>
              </a:tabLst>
            </a:pPr>
            <a:r>
              <a:rPr lang="th-TH" sz="3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ตำแหน่งที่ต้องการได้รับจัดสรรเพิ่ม</a:t>
            </a:r>
          </a:p>
          <a:p>
            <a:pPr marL="2155825" indent="-457200">
              <a:buFont typeface="Wingdings" panose="05000000000000000000" pitchFamily="2" charset="2"/>
              <a:buChar char="Ø"/>
              <a:tabLst>
                <a:tab pos="1698625" algn="l"/>
              </a:tabLst>
            </a:pPr>
            <a:r>
              <a:rPr lang="th-TH" sz="3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แผนพัฒนากำลังคน และการกำหนดตำแหน่งสูงขึ้น</a:t>
            </a:r>
          </a:p>
          <a:p>
            <a:pPr algn="ctr">
              <a:tabLst>
                <a:tab pos="900430" algn="l"/>
              </a:tabLst>
            </a:pPr>
            <a:r>
              <a:rPr lang="en-US" sz="3600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*</a:t>
            </a:r>
            <a:r>
              <a:rPr lang="th-TH" sz="360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โดยให้จัดเรียงตามลำดับความสำคัญตามความต้องการ และส่งภายในวันที่ 21 ตุลาคม 2565</a:t>
            </a:r>
            <a:r>
              <a:rPr lang="en-US" sz="360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6886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6AF89E6-D60F-D2A1-887F-8050F524E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21693"/>
              </p:ext>
            </p:extLst>
          </p:nvPr>
        </p:nvGraphicFramePr>
        <p:xfrm>
          <a:off x="163286" y="1219393"/>
          <a:ext cx="5619750" cy="416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56C493C-325C-95F8-E18E-C3F86F68B655}"/>
              </a:ext>
            </a:extLst>
          </p:cNvPr>
          <p:cNvGrpSpPr/>
          <p:nvPr/>
        </p:nvGrpSpPr>
        <p:grpSpPr>
          <a:xfrm>
            <a:off x="4397375" y="15241"/>
            <a:ext cx="8008620" cy="1242060"/>
            <a:chOff x="5387975" y="160020"/>
            <a:chExt cx="8008620" cy="1242060"/>
          </a:xfrm>
        </p:grpSpPr>
        <p:sp>
          <p:nvSpPr>
            <p:cNvPr id="4" name="Flowchart: Multidocument 3">
              <a:extLst>
                <a:ext uri="{FF2B5EF4-FFF2-40B4-BE49-F238E27FC236}">
                  <a16:creationId xmlns:a16="http://schemas.microsoft.com/office/drawing/2014/main" id="{382C1CC1-1BB7-6EF1-A5CC-ED4EF45CCD2A}"/>
                </a:ext>
              </a:extLst>
            </p:cNvPr>
            <p:cNvSpPr/>
            <p:nvPr/>
          </p:nvSpPr>
          <p:spPr>
            <a:xfrm>
              <a:off x="5387975" y="160020"/>
              <a:ext cx="8008620" cy="1242060"/>
            </a:xfrm>
            <a:prstGeom prst="flowChartMultidocument">
              <a:avLst/>
            </a:prstGeom>
            <a:ln>
              <a:solidFill>
                <a:srgbClr val="00582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828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941EC8-F9F7-FFFC-80B7-79F7BBC19807}"/>
                </a:ext>
              </a:extLst>
            </p:cNvPr>
            <p:cNvSpPr txBox="1"/>
            <p:nvPr/>
          </p:nvSpPr>
          <p:spPr>
            <a:xfrm>
              <a:off x="5943599" y="519440"/>
              <a:ext cx="60452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sz="2800" b="1" dirty="0">
                  <a:solidFill>
                    <a:srgbClr val="00582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การบริหารตำแหน่งว่าง</a:t>
              </a:r>
              <a:r>
                <a:rPr lang="en-US" sz="2800" b="1" dirty="0">
                  <a:solidFill>
                    <a:srgbClr val="00582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2800" b="1" dirty="0">
                  <a:solidFill>
                    <a:srgbClr val="00582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สสจ.สงขลา</a:t>
              </a:r>
              <a:endParaRPr lang="en-US" sz="2800" dirty="0">
                <a:solidFill>
                  <a:srgbClr val="005828"/>
                </a:solidFill>
              </a:endParaRPr>
            </a:p>
          </p:txBody>
        </p: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A090E8-A4A9-4801-8045-CB0E77A82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855635"/>
              </p:ext>
            </p:extLst>
          </p:nvPr>
        </p:nvGraphicFramePr>
        <p:xfrm>
          <a:off x="5236844" y="2766060"/>
          <a:ext cx="7884796" cy="407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42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EE1F261B-660F-7BEA-95C8-3891E0187C26}"/>
              </a:ext>
            </a:extLst>
          </p:cNvPr>
          <p:cNvSpPr txBox="1">
            <a:spLocks/>
          </p:cNvSpPr>
          <p:nvPr/>
        </p:nvSpPr>
        <p:spPr bwMode="black">
          <a:xfrm>
            <a:off x="271646" y="2490115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ระดับเชี่ยวชาญ (</a:t>
            </a:r>
            <a:r>
              <a:rPr lang="en-US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44174A4F-8A9E-D9A5-023A-1EBA8725C887}"/>
              </a:ext>
            </a:extLst>
          </p:cNvPr>
          <p:cNvSpPr txBox="1">
            <a:spLocks/>
          </p:cNvSpPr>
          <p:nvPr/>
        </p:nvSpPr>
        <p:spPr bwMode="black">
          <a:xfrm>
            <a:off x="3298704" y="2534230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ระดับชำนาญการพิเศษ (1</a:t>
            </a:r>
            <a:r>
              <a:rPr lang="en-US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D59751BB-A13B-3CEB-9B24-0A7746682F08}"/>
              </a:ext>
            </a:extLst>
          </p:cNvPr>
          <p:cNvSpPr txBox="1">
            <a:spLocks/>
          </p:cNvSpPr>
          <p:nvPr/>
        </p:nvSpPr>
        <p:spPr bwMode="black">
          <a:xfrm>
            <a:off x="6373298" y="2546949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ระดับอาวุโส (</a:t>
            </a:r>
            <a:r>
              <a:rPr lang="en-US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id="{F22D58F6-D22F-EB22-98C2-2243066C7613}"/>
              </a:ext>
            </a:extLst>
          </p:cNvPr>
          <p:cNvSpPr txBox="1">
            <a:spLocks/>
          </p:cNvSpPr>
          <p:nvPr/>
        </p:nvSpPr>
        <p:spPr bwMode="black">
          <a:xfrm>
            <a:off x="9400354" y="2537857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ผอ.รพ.สต. (14)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F8C06879-BBF8-B5DD-1064-3D101EC7A538}"/>
              </a:ext>
            </a:extLst>
          </p:cNvPr>
          <p:cNvSpPr txBox="1">
            <a:spLocks/>
          </p:cNvSpPr>
          <p:nvPr/>
        </p:nvSpPr>
        <p:spPr bwMode="black">
          <a:xfrm>
            <a:off x="3298704" y="3661325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บรรจุผู้สอบ</a:t>
            </a:r>
            <a:b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แข่งขัน (12)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28D164A6-E018-A67E-EC4F-AD2A873A47AD}"/>
              </a:ext>
            </a:extLst>
          </p:cNvPr>
          <p:cNvSpPr txBox="1">
            <a:spLocks/>
          </p:cNvSpPr>
          <p:nvPr/>
        </p:nvSpPr>
        <p:spPr bwMode="black">
          <a:xfrm>
            <a:off x="5748455" y="1473777"/>
            <a:ext cx="6932060" cy="720000"/>
          </a:xfrm>
          <a:prstGeom prst="roundRect">
            <a:avLst/>
          </a:prstGeom>
          <a:solidFill>
            <a:srgbClr val="005828"/>
          </a:solidFill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b="1" spc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ดำเนินการแล้วเสร็จ (มีคำสั่ง) (</a:t>
            </a:r>
            <a:r>
              <a:rPr lang="en-US" b="1" spc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th-TH" b="1" spc="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spc="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ชื่อเรื่อง 1">
            <a:extLst>
              <a:ext uri="{FF2B5EF4-FFF2-40B4-BE49-F238E27FC236}">
                <a16:creationId xmlns:a16="http://schemas.microsoft.com/office/drawing/2014/main" id="{B39FE33D-70C6-051B-FB7B-14D8CCAB3B0A}"/>
              </a:ext>
            </a:extLst>
          </p:cNvPr>
          <p:cNvSpPr txBox="1">
            <a:spLocks/>
          </p:cNvSpPr>
          <p:nvPr/>
        </p:nvSpPr>
        <p:spPr bwMode="black">
          <a:xfrm>
            <a:off x="9422099" y="3659760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หน่วยงานขอเกลี่ยอัตรากำลัง (</a:t>
            </a:r>
            <a:r>
              <a:rPr lang="en-US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ชื่อเรื่อง 1">
            <a:extLst>
              <a:ext uri="{FF2B5EF4-FFF2-40B4-BE49-F238E27FC236}">
                <a16:creationId xmlns:a16="http://schemas.microsoft.com/office/drawing/2014/main" id="{6F9F6104-4C02-1364-ABF0-5976D4D98E73}"/>
              </a:ext>
            </a:extLst>
          </p:cNvPr>
          <p:cNvSpPr txBox="1">
            <a:spLocks/>
          </p:cNvSpPr>
          <p:nvPr/>
        </p:nvSpPr>
        <p:spPr bwMode="black">
          <a:xfrm>
            <a:off x="249901" y="4832535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หน่วยงานขอปรับปรุงตำแหน่ง (7)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ชื่อเรื่อง 1">
            <a:extLst>
              <a:ext uri="{FF2B5EF4-FFF2-40B4-BE49-F238E27FC236}">
                <a16:creationId xmlns:a16="http://schemas.microsoft.com/office/drawing/2014/main" id="{77D6D087-B6E0-A2A9-AE42-DA98FE5E158B}"/>
              </a:ext>
            </a:extLst>
          </p:cNvPr>
          <p:cNvSpPr txBox="1">
            <a:spLocks/>
          </p:cNvSpPr>
          <p:nvPr/>
        </p:nvSpPr>
        <p:spPr bwMode="black">
          <a:xfrm>
            <a:off x="3298704" y="4832535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ยุบกำหนดตำแหน่ง (</a:t>
            </a:r>
            <a:r>
              <a:rPr lang="en-US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ชื่อเรื่อง 1">
            <a:extLst>
              <a:ext uri="{FF2B5EF4-FFF2-40B4-BE49-F238E27FC236}">
                <a16:creationId xmlns:a16="http://schemas.microsoft.com/office/drawing/2014/main" id="{4D94F9B9-A620-9C56-AD86-81011EE222A9}"/>
              </a:ext>
            </a:extLst>
          </p:cNvPr>
          <p:cNvSpPr txBox="1">
            <a:spLocks/>
          </p:cNvSpPr>
          <p:nvPr/>
        </p:nvSpPr>
        <p:spPr bwMode="black">
          <a:xfrm>
            <a:off x="6379892" y="4832535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บรรจุกลับ (</a:t>
            </a:r>
            <a:r>
              <a:rPr lang="en-US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ชื่อเรื่อง 1">
            <a:extLst>
              <a:ext uri="{FF2B5EF4-FFF2-40B4-BE49-F238E27FC236}">
                <a16:creationId xmlns:a16="http://schemas.microsoft.com/office/drawing/2014/main" id="{628701DB-9620-D6DC-DF1B-D39E7ED7E892}"/>
              </a:ext>
            </a:extLst>
          </p:cNvPr>
          <p:cNvSpPr txBox="1">
            <a:spLocks/>
          </p:cNvSpPr>
          <p:nvPr/>
        </p:nvSpPr>
        <p:spPr bwMode="black">
          <a:xfrm>
            <a:off x="3882323" y="6064873"/>
            <a:ext cx="4427354" cy="684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ตำแหน่งว่าง เขต (3)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วงรี 22">
            <a:extLst>
              <a:ext uri="{FF2B5EF4-FFF2-40B4-BE49-F238E27FC236}">
                <a16:creationId xmlns:a16="http://schemas.microsoft.com/office/drawing/2014/main" id="{328BB651-7627-3872-B4EA-397F4F7AA87E}"/>
              </a:ext>
            </a:extLst>
          </p:cNvPr>
          <p:cNvSpPr/>
          <p:nvPr/>
        </p:nvSpPr>
        <p:spPr>
          <a:xfrm>
            <a:off x="329628" y="8920"/>
            <a:ext cx="4880547" cy="2179314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b="1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</a:t>
            </a:r>
            <a:r>
              <a:rPr lang="th-TH" sz="4000" b="1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อัตรา</a:t>
            </a:r>
            <a:endParaRPr lang="en-US" sz="4000" b="1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ชื่อเรื่อง 1">
            <a:extLst>
              <a:ext uri="{FF2B5EF4-FFF2-40B4-BE49-F238E27FC236}">
                <a16:creationId xmlns:a16="http://schemas.microsoft.com/office/drawing/2014/main" id="{4FD88D1A-51B5-4719-99A8-AFA3D721510E}"/>
              </a:ext>
            </a:extLst>
          </p:cNvPr>
          <p:cNvSpPr txBox="1">
            <a:spLocks/>
          </p:cNvSpPr>
          <p:nvPr/>
        </p:nvSpPr>
        <p:spPr bwMode="black">
          <a:xfrm>
            <a:off x="6379357" y="3661325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บรรจุผู้ได้รับการคัดเลือก (35)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4DECA4-BE7F-9A3F-4134-C03B1AA06E56}"/>
              </a:ext>
            </a:extLst>
          </p:cNvPr>
          <p:cNvGrpSpPr/>
          <p:nvPr/>
        </p:nvGrpSpPr>
        <p:grpSpPr>
          <a:xfrm>
            <a:off x="5210175" y="-8020"/>
            <a:ext cx="8008620" cy="1242060"/>
            <a:chOff x="5387975" y="160020"/>
            <a:chExt cx="8008620" cy="1242060"/>
          </a:xfrm>
        </p:grpSpPr>
        <p:sp>
          <p:nvSpPr>
            <p:cNvPr id="31" name="Flowchart: Multidocument 30">
              <a:extLst>
                <a:ext uri="{FF2B5EF4-FFF2-40B4-BE49-F238E27FC236}">
                  <a16:creationId xmlns:a16="http://schemas.microsoft.com/office/drawing/2014/main" id="{7AF2DD48-BC75-FD8B-A54A-FD53876AE28E}"/>
                </a:ext>
              </a:extLst>
            </p:cNvPr>
            <p:cNvSpPr/>
            <p:nvPr/>
          </p:nvSpPr>
          <p:spPr>
            <a:xfrm>
              <a:off x="5387975" y="160020"/>
              <a:ext cx="8008620" cy="1242060"/>
            </a:xfrm>
            <a:prstGeom prst="flowChartMultidocument">
              <a:avLst/>
            </a:prstGeom>
            <a:ln>
              <a:solidFill>
                <a:srgbClr val="00582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828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9ECB85-3DA7-F1B3-8557-84BB96489752}"/>
                </a:ext>
              </a:extLst>
            </p:cNvPr>
            <p:cNvSpPr txBox="1"/>
            <p:nvPr/>
          </p:nvSpPr>
          <p:spPr>
            <a:xfrm>
              <a:off x="5943599" y="519440"/>
              <a:ext cx="60452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sz="2800" b="1" dirty="0">
                  <a:solidFill>
                    <a:srgbClr val="00582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การบริหารตำแหน่งว่าง</a:t>
              </a:r>
              <a:r>
                <a:rPr lang="en-US" sz="2800" b="1" dirty="0">
                  <a:solidFill>
                    <a:srgbClr val="00582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2800" b="1" dirty="0">
                  <a:solidFill>
                    <a:srgbClr val="00582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สสจ.สงขลา</a:t>
              </a:r>
              <a:endParaRPr lang="en-US" sz="2800" dirty="0">
                <a:solidFill>
                  <a:srgbClr val="005828"/>
                </a:solidFill>
              </a:endParaRPr>
            </a:p>
          </p:txBody>
        </p:sp>
      </p:grpSp>
      <p:sp>
        <p:nvSpPr>
          <p:cNvPr id="34" name="ชื่อเรื่อง 1">
            <a:extLst>
              <a:ext uri="{FF2B5EF4-FFF2-40B4-BE49-F238E27FC236}">
                <a16:creationId xmlns:a16="http://schemas.microsoft.com/office/drawing/2014/main" id="{143D334B-D570-9446-BA46-54CF60E166A8}"/>
              </a:ext>
            </a:extLst>
          </p:cNvPr>
          <p:cNvSpPr txBox="1">
            <a:spLocks/>
          </p:cNvSpPr>
          <p:nvPr/>
        </p:nvSpPr>
        <p:spPr bwMode="black">
          <a:xfrm>
            <a:off x="9400354" y="4831398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นำเสนอ </a:t>
            </a:r>
            <a:r>
              <a:rPr lang="en-US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 (43)</a:t>
            </a:r>
          </a:p>
        </p:txBody>
      </p:sp>
      <p:sp>
        <p:nvSpPr>
          <p:cNvPr id="36" name="ชื่อเรื่อง 1">
            <a:extLst>
              <a:ext uri="{FF2B5EF4-FFF2-40B4-BE49-F238E27FC236}">
                <a16:creationId xmlns:a16="http://schemas.microsoft.com/office/drawing/2014/main" id="{8C936B11-900D-D420-D277-9E0D29F95071}"/>
              </a:ext>
            </a:extLst>
          </p:cNvPr>
          <p:cNvSpPr txBox="1">
            <a:spLocks/>
          </p:cNvSpPr>
          <p:nvPr/>
        </p:nvSpPr>
        <p:spPr bwMode="black">
          <a:xfrm>
            <a:off x="249901" y="3661325"/>
            <a:ext cx="2520000" cy="936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รับย้าย/รับโอน (</a:t>
            </a:r>
            <a:r>
              <a:rPr lang="en-US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th-TH" sz="20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b="1" spc="0" dirty="0">
              <a:solidFill>
                <a:srgbClr val="00582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7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514382E9-27C0-6B0E-D6ED-C902F95E9876}"/>
              </a:ext>
            </a:extLst>
          </p:cNvPr>
          <p:cNvSpPr txBox="1">
            <a:spLocks/>
          </p:cNvSpPr>
          <p:nvPr/>
        </p:nvSpPr>
        <p:spPr bwMode="black">
          <a:xfrm>
            <a:off x="1983341" y="152558"/>
            <a:ext cx="8225318" cy="720000"/>
          </a:xfrm>
          <a:prstGeom prst="roundRect">
            <a:avLst/>
          </a:prstGeom>
          <a:solidFill>
            <a:srgbClr val="005828"/>
          </a:solidFill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ดำเนินการแล้วเสร็จ (มีคำสั่ง) (</a:t>
            </a:r>
            <a:r>
              <a:rPr lang="en-US" sz="3200" b="1" spc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th-TH" sz="3200" b="1" spc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b="1" spc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3208052F-7C32-83A5-2BB1-5D8F4DF2B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825653"/>
              </p:ext>
            </p:extLst>
          </p:nvPr>
        </p:nvGraphicFramePr>
        <p:xfrm>
          <a:off x="106781" y="1037462"/>
          <a:ext cx="11978438" cy="5986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28000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  <a:gridCol w="6650438">
                  <a:extLst>
                    <a:ext uri="{9D8B030D-6E8A-4147-A177-3AD203B41FA5}">
                      <a16:colId xmlns:a16="http://schemas.microsoft.com/office/drawing/2014/main" val="1793416275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สสอ. (นวก.สาธารณสุขชำนาญการพิเศษ) (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</a:t>
                      </a:r>
                      <a:endParaRPr lang="th-TH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สสอ.กระแสสินธุ์, เมือง, รัตภูมิ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spc="-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หัวห</a:t>
                      </a:r>
                      <a:r>
                        <a:rPr lang="th-TH" sz="1800" b="1" spc="-14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น้าพยาบาล (พยาบาลวิชาชีพชำนาญการพิเศษ)</a:t>
                      </a:r>
                      <a:r>
                        <a:rPr lang="en-US" sz="1800" b="1" spc="-14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b="1" spc="-14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800" b="1" spc="-14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1800" b="1" spc="-14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 บางกล่ำ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2385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ทันตแพทย์ (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รพ.ระโนด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38913"/>
                  </a:ext>
                </a:extLst>
              </a:tr>
              <a:tr h="628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นักวิชาการเงินและบัญชี (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เขต 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th-TH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3641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นักวิชาการสาธารณสุข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 ในสังกัด สสอ. </a:t>
                      </a:r>
                      <a:r>
                        <a:rPr lang="en-US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(5)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นาทวี, หาดใหญ่, สทิงพระ, </a:t>
                      </a:r>
                      <a:b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สะบ้าย้อย, นาหม้อ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829735"/>
                  </a:ext>
                </a:extLst>
              </a:tr>
              <a:tr h="4500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พยาบาลวิชาชีพ (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40)</a:t>
                      </a:r>
                      <a:endParaRPr lang="th-TH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</a:t>
                      </a:r>
                      <a:r>
                        <a:rPr lang="en-US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(6) 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จะนะ, กระแสสินธุ์, สะเดา, กระแสสินธุ์, ปาดัง</a:t>
                      </a:r>
                      <a:r>
                        <a:rPr lang="th-TH" sz="1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เบ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ซา</a:t>
                      </a:r>
                      <a:r>
                        <a:rPr lang="th-TH" sz="1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ร์</a:t>
                      </a:r>
                      <a:endParaRPr lang="th-TH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317260"/>
                  </a:ext>
                </a:extLst>
              </a:tr>
              <a:tr h="45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สสอ.</a:t>
                      </a:r>
                      <a:r>
                        <a:rPr lang="en-US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(4)  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สทิงพระ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จะนะ (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เทพา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th-TH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</a:t>
                      </a:r>
                      <a:r>
                        <a:rPr lang="th-TH" sz="1800" b="1" kern="1200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สจ. </a:t>
                      </a:r>
                      <a:r>
                        <a:rPr lang="en-US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(1)</a:t>
                      </a:r>
                      <a:endParaRPr lang="th-TH" sz="1800" b="1" dirty="0">
                        <a:solidFill>
                          <a:srgbClr val="007E3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307850"/>
                  </a:ext>
                </a:extLst>
              </a:tr>
              <a:tr h="45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 ในสังกัด สสอ. </a:t>
                      </a:r>
                      <a:r>
                        <a:rPr lang="en-US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(29)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กระแสสินธุ์ (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ควนเนียง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จะนะ (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6),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เทพา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(2),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นาทวี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(5),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ระโนด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รัตภูมิ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(5),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สทิงพระ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(3),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สะเดา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สะบ้าย้อย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(3)</a:t>
                      </a:r>
                      <a:endParaRPr lang="th-TH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85564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เจ้าพนักงานทันตสาธารณสุข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(3)</a:t>
                      </a:r>
                      <a:endParaRPr lang="th-TH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 ในสังกัด สสอ. </a:t>
                      </a:r>
                      <a:r>
                        <a:rPr lang="en-US" sz="18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(3)  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หาดใหญ่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จะนะ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รัตภูมิ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33222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เจ้าพนักงานเภสัชกรรม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</a:t>
                      </a:r>
                      <a:r>
                        <a:rPr lang="en-US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ปาดัง</a:t>
                      </a:r>
                      <a:r>
                        <a:rPr lang="th-TH" sz="1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เบ</a:t>
                      </a:r>
                      <a:r>
                        <a:rPr lang="th-TH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ซา</a:t>
                      </a:r>
                      <a:r>
                        <a:rPr lang="th-TH" sz="1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ร์</a:t>
                      </a:r>
                      <a:endParaRPr lang="th-TH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751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843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AF289BDC-089D-A91D-2C0F-89E1C8441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203771"/>
              </p:ext>
            </p:extLst>
          </p:nvPr>
        </p:nvGraphicFramePr>
        <p:xfrm>
          <a:off x="241866" y="1596262"/>
          <a:ext cx="11708263" cy="50370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620">
                  <a:extLst>
                    <a:ext uri="{9D8B030D-6E8A-4147-A177-3AD203B41FA5}">
                      <a16:colId xmlns:a16="http://schemas.microsoft.com/office/drawing/2014/main" val="3671401041"/>
                    </a:ext>
                  </a:extLst>
                </a:gridCol>
                <a:gridCol w="2721428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2656115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  <a:gridCol w="3666100">
                  <a:extLst>
                    <a:ext uri="{9D8B030D-6E8A-4147-A177-3AD203B41FA5}">
                      <a16:colId xmlns:a16="http://schemas.microsoft.com/office/drawing/2014/main" val="1793416275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เงื่อนไข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ตำแหน่ง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1.รับย้าย/รับโอน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2.ประกาศรับสมัคร </a:t>
                      </a:r>
                      <a:b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รับย้าย/รับโอน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นายแพทย์ 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รพ.สิงหนคร, รพ.ระโนด,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สสจ.สงขลา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  <a:tr h="456413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6.เลื่อนระดับเชี่ยวชาญ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อยู่ระหว่าง </a:t>
                      </a:r>
                      <a:r>
                        <a:rPr lang="th-TH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ดำเนินการคัดเลือก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นายแพทย์ 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รพ.สะเดา, รพ.สะบ้าย้อย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23858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นวก.สาธารณสุข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คุณวิไล</a:t>
                      </a:r>
                      <a:r>
                        <a:rPr lang="th-TH" sz="2000" b="1" dirty="0" err="1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วรร</a:t>
                      </a:r>
                      <a:r>
                        <a:rPr lang="th-TH" sz="20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ณ สาครินท</a:t>
                      </a:r>
                      <a:r>
                        <a:rPr lang="th-TH" sz="2000" b="1" dirty="0" err="1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ร์</a:t>
                      </a:r>
                      <a:br>
                        <a:rPr lang="th-TH" sz="20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2000" b="1" kern="1200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นางชุติมา คงจันทร์ </a:t>
                      </a:r>
                      <a:br>
                        <a:rPr lang="th-TH" sz="2000" b="1" kern="1200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สสจ.สงขลา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38913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ผู้ผ่านการคัดเลือกส่งเอกสารประเมินผลงาน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นายแพทย์ 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นายศุภโชค ก่อวิวัฒน์สกุล</a:t>
                      </a:r>
                      <a:br>
                        <a:rPr lang="th-TH" sz="2000" b="1" dirty="0">
                          <a:solidFill>
                            <a:srgbClr val="007E3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รพ.ปาดัง</a:t>
                      </a:r>
                      <a:r>
                        <a:rPr lang="th-TH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เบ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ซา</a:t>
                      </a:r>
                      <a:r>
                        <a:rPr lang="th-TH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ร์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36410"/>
                  </a:ext>
                </a:extLst>
              </a:tr>
            </a:tbl>
          </a:graphicData>
        </a:graphic>
      </p:graphicFrame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4B41C0BF-49A0-D83F-D139-F43AA670355E}"/>
              </a:ext>
            </a:extLst>
          </p:cNvPr>
          <p:cNvSpPr txBox="1">
            <a:spLocks/>
          </p:cNvSpPr>
          <p:nvPr/>
        </p:nvSpPr>
        <p:spPr bwMode="black">
          <a:xfrm>
            <a:off x="335998" y="452248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ระดับเชี่ยวชาญ (8)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5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0C5F5004-08EE-B914-61C2-9EE47D10DE3B}"/>
              </a:ext>
            </a:extLst>
          </p:cNvPr>
          <p:cNvSpPr txBox="1">
            <a:spLocks/>
          </p:cNvSpPr>
          <p:nvPr/>
        </p:nvSpPr>
        <p:spPr bwMode="black">
          <a:xfrm>
            <a:off x="335996" y="76200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ระดับชำนาญการพิเศษ (</a:t>
            </a:r>
            <a:r>
              <a:rPr lang="en-US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th-TH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0FD53B5F-5F45-8B5B-8110-C63D1755B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725078"/>
              </p:ext>
            </p:extLst>
          </p:nvPr>
        </p:nvGraphicFramePr>
        <p:xfrm>
          <a:off x="122265" y="951096"/>
          <a:ext cx="11947463" cy="48388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8065">
                  <a:extLst>
                    <a:ext uri="{9D8B030D-6E8A-4147-A177-3AD203B41FA5}">
                      <a16:colId xmlns:a16="http://schemas.microsoft.com/office/drawing/2014/main" val="3671401041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3502718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179341627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เงื่อนไข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ตำแหน่ง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688888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5.เลื่อนระดับชำนาญการพิเศษ (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ผู้ผ่านการคัดเลือกส่งเอกสารประเมินผลงาน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นักวิเคราะห์นโยบายและแผน 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เขต 12 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(1) 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สสจ. (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064509"/>
                  </a:ext>
                </a:extLst>
              </a:tr>
              <a:tr h="389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นวก.สาธารณสุข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สสจ. (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178247"/>
                  </a:ext>
                </a:extLst>
              </a:tr>
              <a:tr h="68888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อยู่ระหว่าง คกก ประเมินผลงาน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(2)</a:t>
                      </a:r>
                      <a:endParaRPr lang="th-TH" sz="20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สสอ. (นวก.สาธารณสุข) 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สสอ.ควนเนียง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18634"/>
                  </a:ext>
                </a:extLst>
              </a:tr>
              <a:tr h="7607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หัวหน้าพยาบาล 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(พยาบาลวิชาชีพ)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รพช.ควนเนียง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155000"/>
                  </a:ext>
                </a:extLst>
              </a:tr>
              <a:tr h="10631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คณะกรรมการคัดเลือก (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7E3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เมื่อ </a:t>
                      </a:r>
                      <a:r>
                        <a:rPr lang="en-US" sz="2000" b="1" i="0" u="none" strike="noStrike" kern="1200" dirty="0">
                          <a:solidFill>
                            <a:srgbClr val="007E3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</a:t>
                      </a:r>
                      <a:r>
                        <a:rPr lang="th-TH" sz="2000" b="1" i="0" u="none" strike="noStrike" kern="1200" dirty="0">
                          <a:solidFill>
                            <a:srgbClr val="007E3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</a:t>
                      </a:r>
                      <a:r>
                        <a:rPr lang="en-US" sz="2000" b="1" i="0" u="none" strike="noStrike" kern="1200" dirty="0">
                          <a:solidFill>
                            <a:srgbClr val="007E3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th-TH" sz="2000" b="1" i="0" u="none" strike="noStrike" kern="1200" dirty="0">
                        <a:solidFill>
                          <a:srgbClr val="007E39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นักทรัพยากรบุคคล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นวก.สาธารณสุข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เภสัชกร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22341"/>
                  </a:ext>
                </a:extLst>
              </a:tr>
              <a:tr h="7607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หัวหน้าพยาบาล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(พยาบาลวิชาชีพ)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รพช.รัตภูมิ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สิงหนคร</a:t>
                      </a: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นาหม่อม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568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3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3208052F-7C32-83A5-2BB1-5D8F4DF2B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988802"/>
              </p:ext>
            </p:extLst>
          </p:nvPr>
        </p:nvGraphicFramePr>
        <p:xfrm>
          <a:off x="101998" y="1431162"/>
          <a:ext cx="11988000" cy="1963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3671401041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  <a:gridCol w="4140000">
                  <a:extLst>
                    <a:ext uri="{9D8B030D-6E8A-4147-A177-3AD203B41FA5}">
                      <a16:colId xmlns:a16="http://schemas.microsoft.com/office/drawing/2014/main" val="1793416275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เงื่อนไขตำแหน่ง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4.เลื่อนระดับอาวุโส 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คณะกรรมการคัดเลือก 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i="0" u="none" strike="noStrike" kern="1200" dirty="0">
                          <a:solidFill>
                            <a:srgbClr val="007E3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เมื่อ </a:t>
                      </a:r>
                      <a:r>
                        <a:rPr lang="en-US" sz="2000" b="1" i="0" u="none" strike="noStrike" kern="1200" dirty="0">
                          <a:solidFill>
                            <a:srgbClr val="007E3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</a:t>
                      </a:r>
                      <a:r>
                        <a:rPr lang="th-TH" sz="2000" b="1" i="0" u="none" strike="noStrike" kern="1200" dirty="0">
                          <a:solidFill>
                            <a:srgbClr val="007E3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</a:t>
                      </a:r>
                      <a:r>
                        <a:rPr lang="en-US" sz="2000" b="1" i="0" u="none" strike="noStrike" kern="1200" dirty="0">
                          <a:solidFill>
                            <a:srgbClr val="007E3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ผอ.รพ.สต.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สาธารณสุข)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รพ.สต.บ้านโคกเนียน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สสอ.สะเดา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รพ.สต.บ้านท่ามะปราง สสอ. รัตภูมิ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รพ.สต.ตำบลบ่อแดง สสอ.สทิงพระ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รพ.สต.บ้านลำลอง สสอ. นาทวี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</a:tbl>
          </a:graphicData>
        </a:graphic>
      </p:graphicFrame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4B3270AF-DFAA-5C2F-8533-506C4DB0D3A5}"/>
              </a:ext>
            </a:extLst>
          </p:cNvPr>
          <p:cNvSpPr txBox="1">
            <a:spLocks/>
          </p:cNvSpPr>
          <p:nvPr/>
        </p:nvSpPr>
        <p:spPr bwMode="black">
          <a:xfrm>
            <a:off x="335998" y="346098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ระดับอาวุโส (</a:t>
            </a:r>
            <a:r>
              <a:rPr lang="en-US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EE4D43-256D-042B-FDEF-1347010CD59D}"/>
              </a:ext>
            </a:extLst>
          </p:cNvPr>
          <p:cNvSpPr/>
          <p:nvPr/>
        </p:nvSpPr>
        <p:spPr>
          <a:xfrm>
            <a:off x="2057400" y="906053"/>
            <a:ext cx="8077200" cy="2109289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AE7BB-86E0-1550-C9DC-D1331752E182}"/>
              </a:ext>
            </a:extLst>
          </p:cNvPr>
          <p:cNvSpPr txBox="1"/>
          <p:nvPr/>
        </p:nvSpPr>
        <p:spPr>
          <a:xfrm>
            <a:off x="2475865" y="1131949"/>
            <a:ext cx="7240270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6000" b="1" dirty="0">
                <a:solidFill>
                  <a:srgbClr val="00582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การเลื่อนระดับ</a:t>
            </a:r>
            <a:endParaRPr lang="en-US" sz="6000" b="1" dirty="0">
              <a:solidFill>
                <a:srgbClr val="005828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153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3208052F-7C32-83A5-2BB1-5D8F4DF2B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308746"/>
              </p:ext>
            </p:extLst>
          </p:nvPr>
        </p:nvGraphicFramePr>
        <p:xfrm>
          <a:off x="66000" y="1037462"/>
          <a:ext cx="12060000" cy="5590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3671401041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  <a:gridCol w="4176000">
                  <a:extLst>
                    <a:ext uri="{9D8B030D-6E8A-4147-A177-3AD203B41FA5}">
                      <a16:colId xmlns:a16="http://schemas.microsoft.com/office/drawing/2014/main" val="1793416275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เงื่อนไขตำแหน่ง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en-US" sz="18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1.รับย้าย/รับโอน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(9)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ขอใช้ตำแหน่ง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ผอ.รพ.สต. 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(นวก.สาธารณสุข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ชำนาญการ)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รพ.สต.ตำบลคลองกวาง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สสอ.นาทวี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รพ.สต.บ้านนางเหล้า สสอ.สทิงพระ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รพ.สต.บ้านทุ่งข่า สสอ.นาทวี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ประกาศรับสมัคร </a:t>
                      </a:r>
                      <a:b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รับย้าย/รับโอน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(6)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ผอ.รพ.สต. 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(นวก.สาธารณสุข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ชำนาญการ)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(6)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รพ.สต.ตำบลคลองรี สสอ.สทิงพระ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รพ.สต.ตำบลสะท้อน สสอ.นาทวี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รพ.สต.บ้านทุ่งโดน สสอ.เทพา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spc="-6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รพ.สต.ตำบลทุ่งใหญ่ สสอ.หาดใหญ่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รพ.สต.บ้านไร่ สสอ.สะเดา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รพ.สต.บ้านตลิ่งชัน สสอ.จะนะ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23858"/>
                  </a:ext>
                </a:extLst>
              </a:tr>
              <a:tr h="4564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9.หน่วยงานขอปรับปรุงตำแหน่ง (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ส่งหนังสือแจ้งเขต ขอปรับปรุงตำแหน่ง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ผอ.รพ.สต. 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(นวก.สาธารณสุขชำนาญการ)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รพ.สต.ตำบลเปียน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สสอ.สะบ้าย้อย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รพ.สต.บ้านควน</a:t>
                      </a:r>
                      <a:r>
                        <a:rPr lang="th-TH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โส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สสอ. ควนเนียง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รพ.สต.บ้านวังใหญ่ สสอ.เทพา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38913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ผอ.รพ.สต.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2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.สาธารณสุขชำนาญงาน) (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รพ.สต.ตำบลคลองเปียะ สสอ.จะนะ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spc="-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รพ.สต.ตำบลสะพานไม้แก่น สสอ.จะนะ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36410"/>
                  </a:ext>
                </a:extLst>
              </a:tr>
            </a:tbl>
          </a:graphicData>
        </a:graphic>
      </p:graphicFrame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4B3270AF-DFAA-5C2F-8533-506C4DB0D3A5}"/>
              </a:ext>
            </a:extLst>
          </p:cNvPr>
          <p:cNvSpPr txBox="1">
            <a:spLocks/>
          </p:cNvSpPr>
          <p:nvPr/>
        </p:nvSpPr>
        <p:spPr bwMode="black">
          <a:xfrm>
            <a:off x="336000" y="80796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ผอ.รพ.สต. (</a:t>
            </a:r>
            <a:r>
              <a:rPr lang="en-US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th-TH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5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4B3270AF-DFAA-5C2F-8533-506C4DB0D3A5}"/>
              </a:ext>
            </a:extLst>
          </p:cNvPr>
          <p:cNvSpPr txBox="1">
            <a:spLocks/>
          </p:cNvSpPr>
          <p:nvPr/>
        </p:nvSpPr>
        <p:spPr bwMode="black">
          <a:xfrm>
            <a:off x="335998" y="346098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รับย้าย/รับโอน (</a:t>
            </a:r>
            <a:r>
              <a:rPr lang="en-US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BAAC46AE-2247-6D8E-0199-181FD16C2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394711"/>
              </p:ext>
            </p:extLst>
          </p:nvPr>
        </p:nvGraphicFramePr>
        <p:xfrm>
          <a:off x="182797" y="1410970"/>
          <a:ext cx="11826402" cy="4676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4000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3528000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  <a:gridCol w="4914402">
                  <a:extLst>
                    <a:ext uri="{9D8B030D-6E8A-4147-A177-3AD203B41FA5}">
                      <a16:colId xmlns:a16="http://schemas.microsoft.com/office/drawing/2014/main" val="1793416275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ขอใช้ตำแหน่ง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(11)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นักจัดการงานทั่วไป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รพช.รัตภูมิ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สะเดา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สิงหนคร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นวก.สาธารณสุข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รพ.สต.บ้านหัวปาบ สสอ. ควนเนียง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รพช.เทพา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988864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พยาบาลวิชาชีพ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รพ.สต.บ้านท่าไทร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สสอ.เมือง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รพ.สต.ตำบลทำนบ สสอ สิงหนคร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รพ.สต.บ้านท่าจีน สสอ.หาดใหญ่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สสจ.สงขลา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สสอ.ระโนด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874661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โภชนากร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รพช.สทิงพระ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299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909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4B3270AF-DFAA-5C2F-8533-506C4DB0D3A5}"/>
              </a:ext>
            </a:extLst>
          </p:cNvPr>
          <p:cNvSpPr txBox="1">
            <a:spLocks/>
          </p:cNvSpPr>
          <p:nvPr/>
        </p:nvSpPr>
        <p:spPr bwMode="black">
          <a:xfrm>
            <a:off x="335998" y="346098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รับย้าย/รับโอน (</a:t>
            </a:r>
            <a:r>
              <a:rPr lang="en-US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BAAC46AE-2247-6D8E-0199-181FD16C2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04033"/>
              </p:ext>
            </p:extLst>
          </p:nvPr>
        </p:nvGraphicFramePr>
        <p:xfrm>
          <a:off x="182797" y="1410970"/>
          <a:ext cx="11898402" cy="5041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4000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  <a:gridCol w="4914402">
                  <a:extLst>
                    <a:ext uri="{9D8B030D-6E8A-4147-A177-3AD203B41FA5}">
                      <a16:colId xmlns:a16="http://schemas.microsoft.com/office/drawing/2014/main" val="1793416275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ประกาศรับสมัคร รับย้าย/รับโอน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(14)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.การเงินและบัญชี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รพช.กระแสสินธุ์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.พัสดุ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รพช.สทิงพระ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สะเดา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363013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นักจัดการงานทั่วไป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รพช.คลองหอยโข่งฯ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จะนะ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ปาดัง</a:t>
                      </a:r>
                      <a:r>
                        <a:rPr lang="th-TH" sz="2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เบ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ซา</a:t>
                      </a:r>
                      <a:r>
                        <a:rPr lang="th-TH" sz="2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ร์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627351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นักโภชนาการ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รพช.สมเด็จฯ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832217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นวก.เงินและบัญชี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เขต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531391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นวก.สาธารณสุข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เขต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(2)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รพช.สทิงพระ,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สสจ.สงขลา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988864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นายช่างเทคนิค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รพช.สทิงพระ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874661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นายช่างโยธา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สสจ.สงขลา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299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14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4B3270AF-DFAA-5C2F-8533-506C4DB0D3A5}"/>
              </a:ext>
            </a:extLst>
          </p:cNvPr>
          <p:cNvSpPr txBox="1">
            <a:spLocks/>
          </p:cNvSpPr>
          <p:nvPr/>
        </p:nvSpPr>
        <p:spPr bwMode="black">
          <a:xfrm>
            <a:off x="335998" y="346098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รับย้าย/รับโอน (</a:t>
            </a:r>
            <a:r>
              <a:rPr lang="en-US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BAAC46AE-2247-6D8E-0199-181FD16C2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648800"/>
              </p:ext>
            </p:extLst>
          </p:nvPr>
        </p:nvGraphicFramePr>
        <p:xfrm>
          <a:off x="191998" y="1456690"/>
          <a:ext cx="11808000" cy="3944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  <a:gridCol w="5328000">
                  <a:extLst>
                    <a:ext uri="{9D8B030D-6E8A-4147-A177-3AD203B41FA5}">
                      <a16:colId xmlns:a16="http://schemas.microsoft.com/office/drawing/2014/main" val="1793416275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ขั้นตอนการติดต่อเอกสารรับย้าย/</a:t>
                      </a:r>
                      <a:b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รับโอน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(7)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เจ้าพนักงานธุรการ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รพช.สทิงพระ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นวก.สาธารณสุข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(4)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รพ.สต.บ้านตรับ สสอ.จะนะ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รพช.กระแสสินธุ์, ปาดัง</a:t>
                      </a:r>
                      <a:r>
                        <a:rPr lang="th-TH" sz="2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เบ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ซา</a:t>
                      </a:r>
                      <a:r>
                        <a:rPr lang="th-TH" sz="2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ร์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สสจ.สงขลา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363013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พยาบาลวิชาชีพ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รพ.สต.บ้านศรีประชาอุทิศ สสอ.สะเดา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สสอ.จะนะ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627351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รอออกคำสั่งรับย้าย/รับโอน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นวก.สาธารณสุข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สสจ.สงขลา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832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645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59FAD0B4-7435-0536-54CE-EB3797F67026}"/>
              </a:ext>
            </a:extLst>
          </p:cNvPr>
          <p:cNvSpPr txBox="1">
            <a:spLocks/>
          </p:cNvSpPr>
          <p:nvPr/>
        </p:nvSpPr>
        <p:spPr bwMode="black">
          <a:xfrm>
            <a:off x="336000" y="274766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บรรจุผู้สอบแข่งขัน (12)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9AB35D9C-9619-0B32-B1F4-A0A2FF2B1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18084"/>
              </p:ext>
            </p:extLst>
          </p:nvPr>
        </p:nvGraphicFramePr>
        <p:xfrm>
          <a:off x="282000" y="1410630"/>
          <a:ext cx="11628000" cy="36968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8000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  <a:gridCol w="5184000">
                  <a:extLst>
                    <a:ext uri="{9D8B030D-6E8A-4147-A177-3AD203B41FA5}">
                      <a16:colId xmlns:a16="http://schemas.microsoft.com/office/drawing/2014/main" val="1793416275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ขอใช้ตำแหน่ง บรรจุผู้สอบแข่งขัน</a:t>
                      </a:r>
                      <a:r>
                        <a:rPr lang="en-US" sz="22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(2)</a:t>
                      </a:r>
                      <a:endParaRPr lang="th-TH" sz="2200" b="1" spc="-1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โภชนากร</a:t>
                      </a:r>
                      <a:r>
                        <a:rPr lang="en-US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รพช.บางกล่ำ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นวก.สาธารณสุข</a:t>
                      </a:r>
                      <a:r>
                        <a:rPr lang="en-US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รพช.สทิงพระ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323756"/>
                  </a:ext>
                </a:extLst>
              </a:tr>
              <a:tr h="45641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รอ </a:t>
                      </a:r>
                      <a:r>
                        <a:rPr lang="th-TH" sz="2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เรียกตัวผู้สอบแข่งขัน </a:t>
                      </a:r>
                      <a:r>
                        <a:rPr lang="en-US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(10)</a:t>
                      </a: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spc="-6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</a:t>
                      </a:r>
                      <a:r>
                        <a:rPr lang="th-TH" sz="2200" b="1" spc="-6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.การเงินและบัญชี </a:t>
                      </a:r>
                      <a:r>
                        <a:rPr lang="en-US" sz="2200" b="1" spc="-6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(2)</a:t>
                      </a:r>
                      <a:endParaRPr lang="th-TH" sz="2200" b="1" spc="-6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รพช.เทพา</a:t>
                      </a:r>
                      <a:r>
                        <a:rPr lang="en-US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รัตภูมิ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392804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</a:t>
                      </a: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.ธุรการ</a:t>
                      </a:r>
                      <a:r>
                        <a:rPr lang="en-US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รพ.สะเดา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123518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นักจัดการงานทั่วไป </a:t>
                      </a:r>
                      <a:r>
                        <a:rPr lang="en-US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(2)</a:t>
                      </a: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รพ.กระแสสินธุ์, ระโนด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488754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นวก.สาธารณสุข </a:t>
                      </a:r>
                      <a:r>
                        <a:rPr lang="en-US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(5)</a:t>
                      </a: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รพ.สต.สังกัดสสอ.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ระโนด, รัตภูมิ, สะเดา, บางกล่ำ, รัตภูมิ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648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58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59FAD0B4-7435-0536-54CE-EB3797F67026}"/>
              </a:ext>
            </a:extLst>
          </p:cNvPr>
          <p:cNvSpPr txBox="1">
            <a:spLocks/>
          </p:cNvSpPr>
          <p:nvPr/>
        </p:nvSpPr>
        <p:spPr bwMode="black">
          <a:xfrm>
            <a:off x="336000" y="401766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บรรจุผู้ได้รับการคัดเลือก (35)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EEED0548-F438-5468-4755-B0AD0FFD0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492554"/>
              </p:ext>
            </p:extLst>
          </p:nvPr>
        </p:nvGraphicFramePr>
        <p:xfrm>
          <a:off x="560836" y="1601130"/>
          <a:ext cx="11070328" cy="38531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4950328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spc="-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ขอใช้ตำแหน่ง</a:t>
                      </a:r>
                      <a:r>
                        <a:rPr lang="en-US" sz="2400" b="1" spc="-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(21)</a:t>
                      </a:r>
                      <a:endParaRPr lang="th-TH" sz="2400" b="1" spc="-1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พยาบาลวิชาชีพ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  <a:tr h="45641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ประกาศรับสมัครสอบ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(8)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spc="-6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เจ้าพนักงานทันตสาธารณสุข</a:t>
                      </a:r>
                      <a:r>
                        <a:rPr lang="en-US" sz="2400" b="1" spc="-6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400" b="1" spc="-6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392804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spc="-6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นักเทคนิคการแพทย์</a:t>
                      </a:r>
                      <a:r>
                        <a:rPr lang="en-US" sz="2400" b="1" spc="-6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(3)</a:t>
                      </a:r>
                      <a:endParaRPr lang="th-TH" sz="2400" b="1" spc="-6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739954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นักรังสีการแพทย์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123518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นายแพทย์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488754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ประกาศผลการคัดเลือก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(5)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พยาบาลวิชาชีพ (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722237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จัดทำคำสั่งบรรจุผู้ได้รับการคัดเลือก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พยาบาลวิชาชีพ (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789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014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4">
            <a:extLst>
              <a:ext uri="{FF2B5EF4-FFF2-40B4-BE49-F238E27FC236}">
                <a16:creationId xmlns:a16="http://schemas.microsoft.com/office/drawing/2014/main" id="{4FFC04EC-4C7E-210C-7D3C-FAA959DA2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493015"/>
              </p:ext>
            </p:extLst>
          </p:nvPr>
        </p:nvGraphicFramePr>
        <p:xfrm>
          <a:off x="320498" y="1159247"/>
          <a:ext cx="11520000" cy="11091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31042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5888958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ส่งหนังสือแจ้งเขต ขอตัดโอนตำแหน่ง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(1)</a:t>
                      </a:r>
                      <a:endParaRPr lang="th-TH" sz="20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พยาบาลวิชาชีพ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(1)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69718"/>
                  </a:ext>
                </a:extLst>
              </a:tr>
            </a:tbl>
          </a:graphicData>
        </a:graphic>
      </p:graphicFrame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2878D91A-0754-F1F9-73EE-0F41E8560DFB}"/>
              </a:ext>
            </a:extLst>
          </p:cNvPr>
          <p:cNvSpPr txBox="1">
            <a:spLocks/>
          </p:cNvSpPr>
          <p:nvPr/>
        </p:nvSpPr>
        <p:spPr bwMode="black">
          <a:xfrm>
            <a:off x="320498" y="239283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หน่วยงานขอเกลี่ยอัตรากำลัง (1)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483E1AA5-4471-4E0F-006E-31AEF8F3A179}"/>
              </a:ext>
            </a:extLst>
          </p:cNvPr>
          <p:cNvSpPr txBox="1">
            <a:spLocks/>
          </p:cNvSpPr>
          <p:nvPr/>
        </p:nvSpPr>
        <p:spPr bwMode="black">
          <a:xfrm>
            <a:off x="336000" y="2751266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หน่วยงานขอปรับปรุงตำแหน่ง (7)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ตาราง 4">
            <a:extLst>
              <a:ext uri="{FF2B5EF4-FFF2-40B4-BE49-F238E27FC236}">
                <a16:creationId xmlns:a16="http://schemas.microsoft.com/office/drawing/2014/main" id="{A0344FFA-0A41-F06A-01E9-63CC53BBE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405045"/>
              </p:ext>
            </p:extLst>
          </p:nvPr>
        </p:nvGraphicFramePr>
        <p:xfrm>
          <a:off x="320498" y="3671230"/>
          <a:ext cx="11535502" cy="2481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73902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5861600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ส่งหนังสือแจ้งเขต </a:t>
                      </a:r>
                      <a:b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ขอปรับปรุงตำแหน่ง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(7)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เจ้าพนักงานทันตสาธารณสุข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เจ้าพนักงานธุรการ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953329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นวก.สาธารณสุข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621448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พยาบาลเทคนิค (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17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208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3208052F-7C32-83A5-2BB1-5D8F4DF2B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691643"/>
              </p:ext>
            </p:extLst>
          </p:nvPr>
        </p:nvGraphicFramePr>
        <p:xfrm>
          <a:off x="335998" y="1305381"/>
          <a:ext cx="11519999" cy="20220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31042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  <a:gridCol w="5888957">
                  <a:extLst>
                    <a:ext uri="{9D8B030D-6E8A-4147-A177-3AD203B41FA5}">
                      <a16:colId xmlns:a16="http://schemas.microsoft.com/office/drawing/2014/main" val="692917753"/>
                    </a:ext>
                  </a:extLst>
                </a:gridCol>
              </a:tblGrid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ขั้นตอนดำเนินการ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สายงาน</a:t>
                      </a:r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ส่งหนังสือแจ้งเขต ขอยุบตำแหน่ง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(12)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เจ้าพนักงานสาธารณสุข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(11)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  <a:tr h="456413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0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นักวิชาการสาธารณสุข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0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799038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เขตแจ้งมติให้หน่วยงาน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0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เจ้าพนักงานสาธารณสุข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69718"/>
                  </a:ext>
                </a:extLst>
              </a:tr>
            </a:tbl>
          </a:graphicData>
        </a:graphic>
      </p:graphicFrame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4B3270AF-DFAA-5C2F-8533-506C4DB0D3A5}"/>
              </a:ext>
            </a:extLst>
          </p:cNvPr>
          <p:cNvSpPr txBox="1">
            <a:spLocks/>
          </p:cNvSpPr>
          <p:nvPr/>
        </p:nvSpPr>
        <p:spPr bwMode="black">
          <a:xfrm>
            <a:off x="335998" y="346098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ยุบกำหนดตำแหน่ง (1</a:t>
            </a:r>
            <a:r>
              <a:rPr lang="en-US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3200" b="1" spc="0" dirty="0">
                <a:solidFill>
                  <a:srgbClr val="0058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82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96F2E4CF-4AD4-9A93-ECBA-6D054757D646}"/>
              </a:ext>
            </a:extLst>
          </p:cNvPr>
          <p:cNvSpPr txBox="1">
            <a:spLocks/>
          </p:cNvSpPr>
          <p:nvPr/>
        </p:nvSpPr>
        <p:spPr bwMode="black">
          <a:xfrm>
            <a:off x="336000" y="338266"/>
            <a:ext cx="11520000" cy="720000"/>
          </a:xfrm>
          <a:prstGeom prst="roundRect">
            <a:avLst/>
          </a:prstGeom>
          <a:ln>
            <a:solidFill>
              <a:srgbClr val="35975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นำเสนอ </a:t>
            </a:r>
            <a:r>
              <a:rPr lang="en-US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 </a:t>
            </a:r>
            <a:r>
              <a:rPr lang="th-TH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</a:t>
            </a:r>
            <a:r>
              <a:rPr lang="th-TH" sz="3200" b="1" spc="0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b="1" spc="0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4DD12B96-1B15-A86F-979A-B02B4BCE5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668924"/>
              </p:ext>
            </p:extLst>
          </p:nvPr>
        </p:nvGraphicFramePr>
        <p:xfrm>
          <a:off x="336000" y="1580935"/>
          <a:ext cx="115200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3671401041"/>
                    </a:ext>
                  </a:extLst>
                </a:gridCol>
                <a:gridCol w="5760000">
                  <a:extLst>
                    <a:ext uri="{9D8B030D-6E8A-4147-A177-3AD203B41FA5}">
                      <a16:colId xmlns:a16="http://schemas.microsoft.com/office/drawing/2014/main" val="3131792188"/>
                    </a:ext>
                  </a:extLst>
                </a:gridCol>
              </a:tblGrid>
              <a:tr h="259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อัตราว่าง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th-TH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78166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.ธุรการ (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เจ้าพนักงานรังสีการแพทย์</a:t>
                      </a:r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31512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สาธารณสุข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(6)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.ทันตสาธารณสุข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272031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.วิทยาศาสตร์การแพทย์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นักรังสีการแพทย์</a:t>
                      </a:r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(1)</a:t>
                      </a:r>
                      <a:endParaRPr lang="th-TH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0735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นักวิชาการสาธารณสุข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(7)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พยาบาลวิชาชีพ </a:t>
                      </a:r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(20)</a:t>
                      </a:r>
                      <a:endParaRPr lang="th-TH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953329"/>
                  </a:ext>
                </a:extLst>
              </a:tr>
              <a:tr h="456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โภชนากร</a:t>
                      </a:r>
                      <a:r>
                        <a:rPr lang="en-US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(2)</a:t>
                      </a:r>
                      <a:endParaRPr lang="th-TH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พยาบาลเทคนิค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(2)</a:t>
                      </a:r>
                      <a:endParaRPr lang="th-TH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621448"/>
                  </a:ext>
                </a:extLst>
              </a:tr>
            </a:tbl>
          </a:graphicData>
        </a:graphic>
      </p:graphicFrame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CDD2578-7F7D-06E0-BDF2-50591B4A03AC}"/>
              </a:ext>
            </a:extLst>
          </p:cNvPr>
          <p:cNvSpPr txBox="1">
            <a:spLocks/>
          </p:cNvSpPr>
          <p:nvPr/>
        </p:nvSpPr>
        <p:spPr bwMode="black">
          <a:xfrm>
            <a:off x="336000" y="5600700"/>
            <a:ext cx="11520000" cy="919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h-TH" sz="2200" b="1" spc="0" dirty="0">
                <a:solidFill>
                  <a:srgbClr val="007E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ตำแหน่งว่าง เขต (3)</a:t>
            </a:r>
            <a:r>
              <a:rPr lang="en-US" sz="2200" b="1" spc="0" dirty="0">
                <a:solidFill>
                  <a:srgbClr val="007E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spc="0" dirty="0">
                <a:solidFill>
                  <a:srgbClr val="007E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b="1" spc="0" dirty="0">
                <a:solidFill>
                  <a:srgbClr val="007E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นักวิเคราะห์นโยบายและแผน</a:t>
            </a:r>
            <a:r>
              <a:rPr lang="en-US" sz="2000" b="1" spc="0" dirty="0">
                <a:solidFill>
                  <a:srgbClr val="007E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2000" b="1" spc="0" dirty="0">
                <a:solidFill>
                  <a:srgbClr val="007E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นักวิชาการพัสดุ</a:t>
            </a:r>
            <a:r>
              <a:rPr lang="en-US" sz="2000" b="1" spc="0" dirty="0">
                <a:solidFill>
                  <a:srgbClr val="007E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2000" b="1" spc="0" dirty="0">
                <a:solidFill>
                  <a:srgbClr val="007E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นักวิชาการเงินและบัญชี</a:t>
            </a:r>
            <a:endParaRPr lang="en-US" sz="2000" b="1" spc="0" dirty="0">
              <a:solidFill>
                <a:srgbClr val="007E3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6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60 ไอเดีย ขอบคุณ ที่ดีที่สุด | ขอบคุณ, สติกเกอร์, การ์ตูน">
            <a:extLst>
              <a:ext uri="{FF2B5EF4-FFF2-40B4-BE49-F238E27FC236}">
                <a16:creationId xmlns:a16="http://schemas.microsoft.com/office/drawing/2014/main" id="{85DDA4E5-1D66-ED2F-EC15-E2728FA4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75639"/>
            <a:ext cx="9664699" cy="6706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7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23FCA-EB1E-2E2F-2895-82D451B20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259"/>
            <a:ext cx="12192000" cy="62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83C477-9ABB-E7DF-DAD8-C3769234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7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4496B0-C8C6-B7AF-EDE3-B13F84725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8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BAED71-23F2-8F75-8699-63EC12F5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8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0305B-37B7-393B-8A54-5B3D16FBF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2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06523-9A1F-0071-5CDC-A02A47421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4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69C8CA-222D-6312-B92A-7245D92DB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0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1702</Words>
  <Application>Microsoft Office PowerPoint</Application>
  <PresentationFormat>Widescreen</PresentationFormat>
  <Paragraphs>277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TH SarabunPSK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aaw sa</dc:creator>
  <cp:lastModifiedBy>aaw sa</cp:lastModifiedBy>
  <cp:revision>13</cp:revision>
  <dcterms:created xsi:type="dcterms:W3CDTF">2022-08-28T09:29:13Z</dcterms:created>
  <dcterms:modified xsi:type="dcterms:W3CDTF">2022-10-03T02:57:18Z</dcterms:modified>
</cp:coreProperties>
</file>