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5" r:id="rId9"/>
    <p:sldId id="269" r:id="rId10"/>
    <p:sldId id="267" r:id="rId11"/>
    <p:sldId id="262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9" r:id="rId31"/>
    <p:sldId id="288" r:id="rId3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906" autoAdjust="0"/>
  </p:normalViewPr>
  <p:slideViewPr>
    <p:cSldViewPr snapToGrid="0">
      <p:cViewPr varScale="1">
        <p:scale>
          <a:sx n="67" d="100"/>
          <a:sy n="67" d="100"/>
        </p:scale>
        <p:origin x="12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รวม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4.428290228876519E-17"/>
                  <c:y val="-1.1674569982842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3F-4322-A68C-1B2679ED3951}"/>
                </c:ext>
              </c:extLst>
            </c:dLbl>
            <c:dLbl>
              <c:idx val="5"/>
              <c:layout>
                <c:manualLayout>
                  <c:x val="0"/>
                  <c:y val="-1.7511854974263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3F-4322-A68C-1B2679ED3951}"/>
                </c:ext>
              </c:extLst>
            </c:dLbl>
            <c:dLbl>
              <c:idx val="15"/>
              <c:layout>
                <c:manualLayout>
                  <c:x val="7.2463768115942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3F-4322-A68C-1B2679ED39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เทพา</c:v>
                </c:pt>
                <c:pt idx="1">
                  <c:v>หาดใหญ่</c:v>
                </c:pt>
                <c:pt idx="2">
                  <c:v>ระโนด</c:v>
                </c:pt>
                <c:pt idx="3">
                  <c:v>สะบ้าย้อย</c:v>
                </c:pt>
                <c:pt idx="4">
                  <c:v>ควนเนียง</c:v>
                </c:pt>
                <c:pt idx="5">
                  <c:v>นาหม่อม</c:v>
                </c:pt>
                <c:pt idx="6">
                  <c:v>นาทวี</c:v>
                </c:pt>
                <c:pt idx="7">
                  <c:v>คลองหอยโข่ง</c:v>
                </c:pt>
                <c:pt idx="8">
                  <c:v>จะนะ</c:v>
                </c:pt>
                <c:pt idx="9">
                  <c:v>บางกล่ำ</c:v>
                </c:pt>
                <c:pt idx="10">
                  <c:v>รัตภูมิ</c:v>
                </c:pt>
                <c:pt idx="11">
                  <c:v>เมือง</c:v>
                </c:pt>
                <c:pt idx="12">
                  <c:v>กระแสสินธุ์</c:v>
                </c:pt>
                <c:pt idx="13">
                  <c:v>สะเดา</c:v>
                </c:pt>
                <c:pt idx="14">
                  <c:v>สทิงพระ</c:v>
                </c:pt>
                <c:pt idx="15">
                  <c:v>สิงหนคร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88.33</c:v>
                </c:pt>
                <c:pt idx="1">
                  <c:v>86.89</c:v>
                </c:pt>
                <c:pt idx="2">
                  <c:v>86.8</c:v>
                </c:pt>
                <c:pt idx="3">
                  <c:v>86.25</c:v>
                </c:pt>
                <c:pt idx="4">
                  <c:v>85</c:v>
                </c:pt>
                <c:pt idx="5">
                  <c:v>84</c:v>
                </c:pt>
                <c:pt idx="6">
                  <c:v>81.99</c:v>
                </c:pt>
                <c:pt idx="7">
                  <c:v>81.19</c:v>
                </c:pt>
                <c:pt idx="8">
                  <c:v>80</c:v>
                </c:pt>
                <c:pt idx="9">
                  <c:v>78.13</c:v>
                </c:pt>
                <c:pt idx="10">
                  <c:v>77.489999999999995</c:v>
                </c:pt>
                <c:pt idx="11">
                  <c:v>74.59</c:v>
                </c:pt>
                <c:pt idx="12">
                  <c:v>67.709999999999994</c:v>
                </c:pt>
                <c:pt idx="13">
                  <c:v>65.48</c:v>
                </c:pt>
                <c:pt idx="14">
                  <c:v>58.96</c:v>
                </c:pt>
                <c:pt idx="15">
                  <c:v>44.51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3F-4322-A68C-1B2679ED39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กค.</c:v>
                </c:pt>
              </c:strCache>
            </c:strRef>
          </c:tx>
          <c:invertIfNegative val="0"/>
          <c:cat>
            <c:strRef>
              <c:f>Sheet1!$A$2:$A$17</c:f>
              <c:strCache>
                <c:ptCount val="16"/>
                <c:pt idx="0">
                  <c:v>เทพา</c:v>
                </c:pt>
                <c:pt idx="1">
                  <c:v>หาดใหญ่</c:v>
                </c:pt>
                <c:pt idx="2">
                  <c:v>ระโนด</c:v>
                </c:pt>
                <c:pt idx="3">
                  <c:v>สะบ้าย้อย</c:v>
                </c:pt>
                <c:pt idx="4">
                  <c:v>ควนเนียง</c:v>
                </c:pt>
                <c:pt idx="5">
                  <c:v>นาหม่อม</c:v>
                </c:pt>
                <c:pt idx="6">
                  <c:v>นาทวี</c:v>
                </c:pt>
                <c:pt idx="7">
                  <c:v>คลองหอยโข่ง</c:v>
                </c:pt>
                <c:pt idx="8">
                  <c:v>จะนะ</c:v>
                </c:pt>
                <c:pt idx="9">
                  <c:v>บางกล่ำ</c:v>
                </c:pt>
                <c:pt idx="10">
                  <c:v>รัตภูมิ</c:v>
                </c:pt>
                <c:pt idx="11">
                  <c:v>เมือง</c:v>
                </c:pt>
                <c:pt idx="12">
                  <c:v>กระแสสินธุ์</c:v>
                </c:pt>
                <c:pt idx="13">
                  <c:v>สะเดา</c:v>
                </c:pt>
                <c:pt idx="14">
                  <c:v>สทิงพระ</c:v>
                </c:pt>
                <c:pt idx="15">
                  <c:v>สิงหนคร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96.99</c:v>
                </c:pt>
                <c:pt idx="1">
                  <c:v>84.99</c:v>
                </c:pt>
                <c:pt idx="2">
                  <c:v>90.79</c:v>
                </c:pt>
                <c:pt idx="3">
                  <c:v>90.22</c:v>
                </c:pt>
                <c:pt idx="4">
                  <c:v>94.83</c:v>
                </c:pt>
                <c:pt idx="5">
                  <c:v>93.37</c:v>
                </c:pt>
                <c:pt idx="6">
                  <c:v>76.11</c:v>
                </c:pt>
                <c:pt idx="7">
                  <c:v>94.58</c:v>
                </c:pt>
                <c:pt idx="8">
                  <c:v>72.260000000000005</c:v>
                </c:pt>
                <c:pt idx="9">
                  <c:v>79.2</c:v>
                </c:pt>
                <c:pt idx="10">
                  <c:v>70.180000000000007</c:v>
                </c:pt>
                <c:pt idx="11">
                  <c:v>66.5</c:v>
                </c:pt>
                <c:pt idx="12">
                  <c:v>93.58</c:v>
                </c:pt>
                <c:pt idx="13">
                  <c:v>76.34</c:v>
                </c:pt>
                <c:pt idx="14">
                  <c:v>52.48</c:v>
                </c:pt>
                <c:pt idx="15">
                  <c:v>47.37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3F-4322-A68C-1B2679ED395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สค.</c:v>
                </c:pt>
              </c:strCache>
            </c:strRef>
          </c:tx>
          <c:invertIfNegative val="0"/>
          <c:cat>
            <c:strRef>
              <c:f>Sheet1!$A$2:$A$17</c:f>
              <c:strCache>
                <c:ptCount val="16"/>
                <c:pt idx="0">
                  <c:v>เทพา</c:v>
                </c:pt>
                <c:pt idx="1">
                  <c:v>หาดใหญ่</c:v>
                </c:pt>
                <c:pt idx="2">
                  <c:v>ระโนด</c:v>
                </c:pt>
                <c:pt idx="3">
                  <c:v>สะบ้าย้อย</c:v>
                </c:pt>
                <c:pt idx="4">
                  <c:v>ควนเนียง</c:v>
                </c:pt>
                <c:pt idx="5">
                  <c:v>นาหม่อม</c:v>
                </c:pt>
                <c:pt idx="6">
                  <c:v>นาทวี</c:v>
                </c:pt>
                <c:pt idx="7">
                  <c:v>คลองหอยโข่ง</c:v>
                </c:pt>
                <c:pt idx="8">
                  <c:v>จะนะ</c:v>
                </c:pt>
                <c:pt idx="9">
                  <c:v>บางกล่ำ</c:v>
                </c:pt>
                <c:pt idx="10">
                  <c:v>รัตภูมิ</c:v>
                </c:pt>
                <c:pt idx="11">
                  <c:v>เมือง</c:v>
                </c:pt>
                <c:pt idx="12">
                  <c:v>กระแสสินธุ์</c:v>
                </c:pt>
                <c:pt idx="13">
                  <c:v>สะเดา</c:v>
                </c:pt>
                <c:pt idx="14">
                  <c:v>สทิงพระ</c:v>
                </c:pt>
                <c:pt idx="15">
                  <c:v>สิงหนคร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95.89</c:v>
                </c:pt>
                <c:pt idx="1">
                  <c:v>87.09</c:v>
                </c:pt>
                <c:pt idx="2">
                  <c:v>94.06</c:v>
                </c:pt>
                <c:pt idx="3">
                  <c:v>91.39</c:v>
                </c:pt>
                <c:pt idx="4">
                  <c:v>94.4</c:v>
                </c:pt>
                <c:pt idx="5">
                  <c:v>90.24</c:v>
                </c:pt>
                <c:pt idx="6">
                  <c:v>61.59</c:v>
                </c:pt>
                <c:pt idx="7">
                  <c:v>92.29</c:v>
                </c:pt>
                <c:pt idx="8">
                  <c:v>81.59</c:v>
                </c:pt>
                <c:pt idx="9">
                  <c:v>69.62</c:v>
                </c:pt>
                <c:pt idx="10">
                  <c:v>81.91</c:v>
                </c:pt>
                <c:pt idx="11">
                  <c:v>67.11</c:v>
                </c:pt>
                <c:pt idx="12">
                  <c:v>94.2</c:v>
                </c:pt>
                <c:pt idx="13">
                  <c:v>68.81</c:v>
                </c:pt>
                <c:pt idx="14">
                  <c:v>43.59</c:v>
                </c:pt>
                <c:pt idx="15">
                  <c:v>43.89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3F-4322-A68C-1B2679ED395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กย.</c:v>
                </c:pt>
              </c:strCache>
            </c:strRef>
          </c:tx>
          <c:spPr>
            <a:solidFill>
              <a:srgbClr val="003300"/>
            </a:solidFill>
          </c:spPr>
          <c:invertIfNegative val="0"/>
          <c:dLbls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3F-4322-A68C-1B2679ED39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Sheet1!$A$2:$A$17</c:f>
              <c:strCache>
                <c:ptCount val="16"/>
                <c:pt idx="0">
                  <c:v>เทพา</c:v>
                </c:pt>
                <c:pt idx="1">
                  <c:v>หาดใหญ่</c:v>
                </c:pt>
                <c:pt idx="2">
                  <c:v>ระโนด</c:v>
                </c:pt>
                <c:pt idx="3">
                  <c:v>สะบ้าย้อย</c:v>
                </c:pt>
                <c:pt idx="4">
                  <c:v>ควนเนียง</c:v>
                </c:pt>
                <c:pt idx="5">
                  <c:v>นาหม่อม</c:v>
                </c:pt>
                <c:pt idx="6">
                  <c:v>นาทวี</c:v>
                </c:pt>
                <c:pt idx="7">
                  <c:v>คลองหอยโข่ง</c:v>
                </c:pt>
                <c:pt idx="8">
                  <c:v>จะนะ</c:v>
                </c:pt>
                <c:pt idx="9">
                  <c:v>บางกล่ำ</c:v>
                </c:pt>
                <c:pt idx="10">
                  <c:v>รัตภูมิ</c:v>
                </c:pt>
                <c:pt idx="11">
                  <c:v>เมือง</c:v>
                </c:pt>
                <c:pt idx="12">
                  <c:v>กระแสสินธุ์</c:v>
                </c:pt>
                <c:pt idx="13">
                  <c:v>สะเดา</c:v>
                </c:pt>
                <c:pt idx="14">
                  <c:v>สทิงพระ</c:v>
                </c:pt>
                <c:pt idx="15">
                  <c:v>สิงหนคร</c:v>
                </c:pt>
              </c:strCache>
            </c:strRef>
          </c:cat>
          <c:val>
            <c:numRef>
              <c:f>Sheet1!$E$2:$E$17</c:f>
              <c:numCache>
                <c:formatCode>General</c:formatCode>
                <c:ptCount val="16"/>
                <c:pt idx="0">
                  <c:v>96.28</c:v>
                </c:pt>
                <c:pt idx="1">
                  <c:v>80.989999999999995</c:v>
                </c:pt>
                <c:pt idx="2">
                  <c:v>98.48</c:v>
                </c:pt>
                <c:pt idx="3">
                  <c:v>95.78</c:v>
                </c:pt>
                <c:pt idx="4">
                  <c:v>87.27</c:v>
                </c:pt>
                <c:pt idx="5">
                  <c:v>78.569999999999993</c:v>
                </c:pt>
                <c:pt idx="6">
                  <c:v>60</c:v>
                </c:pt>
                <c:pt idx="7">
                  <c:v>96.15</c:v>
                </c:pt>
                <c:pt idx="8">
                  <c:v>70.44</c:v>
                </c:pt>
                <c:pt idx="9">
                  <c:v>89.47</c:v>
                </c:pt>
                <c:pt idx="10">
                  <c:v>73.89</c:v>
                </c:pt>
                <c:pt idx="11">
                  <c:v>65.94</c:v>
                </c:pt>
                <c:pt idx="12">
                  <c:v>96.15</c:v>
                </c:pt>
                <c:pt idx="13">
                  <c:v>72.19</c:v>
                </c:pt>
                <c:pt idx="14">
                  <c:v>79.37</c:v>
                </c:pt>
                <c:pt idx="15">
                  <c:v>27.22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D3F-4322-A68C-1B2679ED39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04944448"/>
        <c:axId val="304944840"/>
      </c:barChart>
      <c:catAx>
        <c:axId val="30494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endParaRPr lang="th-TH"/>
          </a:p>
        </c:txPr>
        <c:crossAx val="304944840"/>
        <c:crosses val="autoZero"/>
        <c:auto val="1"/>
        <c:lblAlgn val="ctr"/>
        <c:lblOffset val="100"/>
        <c:noMultiLvlLbl val="0"/>
      </c:catAx>
      <c:valAx>
        <c:axId val="30494484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ngsanaUPC" panose="02020603050405020304" pitchFamily="18" charset="-34"/>
                <a:ea typeface="+mn-ea"/>
                <a:cs typeface="AngsanaUPC" panose="02020603050405020304" pitchFamily="18" charset="-34"/>
              </a:defRPr>
            </a:pPr>
            <a:endParaRPr lang="th-TH"/>
          </a:p>
        </c:txPr>
        <c:crossAx val="30494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7D47-311E-4038-BE83-97F1B058B268}" type="datetimeFigureOut">
              <a:rPr lang="th-TH" smtClean="0"/>
              <a:pPr/>
              <a:t>03/10/65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5E34-6883-4B79-8C9C-52ECF0C6798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970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7D47-311E-4038-BE83-97F1B058B268}" type="datetimeFigureOut">
              <a:rPr lang="th-TH" smtClean="0"/>
              <a:pPr/>
              <a:t>03/10/65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5E34-6883-4B79-8C9C-52ECF0C6798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898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7D47-311E-4038-BE83-97F1B058B268}" type="datetimeFigureOut">
              <a:rPr lang="th-TH" smtClean="0"/>
              <a:pPr/>
              <a:t>03/10/65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5E34-6883-4B79-8C9C-52ECF0C6798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427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7D47-311E-4038-BE83-97F1B058B268}" type="datetimeFigureOut">
              <a:rPr lang="th-TH" smtClean="0"/>
              <a:pPr/>
              <a:t>03/10/65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5E34-6883-4B79-8C9C-52ECF0C6798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133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7D47-311E-4038-BE83-97F1B058B268}" type="datetimeFigureOut">
              <a:rPr lang="th-TH" smtClean="0"/>
              <a:pPr/>
              <a:t>03/10/65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5E34-6883-4B79-8C9C-52ECF0C6798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671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7D47-311E-4038-BE83-97F1B058B268}" type="datetimeFigureOut">
              <a:rPr lang="th-TH" smtClean="0"/>
              <a:pPr/>
              <a:t>03/10/65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5E34-6883-4B79-8C9C-52ECF0C6798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995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7D47-311E-4038-BE83-97F1B058B268}" type="datetimeFigureOut">
              <a:rPr lang="th-TH" smtClean="0"/>
              <a:pPr/>
              <a:t>03/10/65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5E34-6883-4B79-8C9C-52ECF0C6798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139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7D47-311E-4038-BE83-97F1B058B268}" type="datetimeFigureOut">
              <a:rPr lang="th-TH" smtClean="0"/>
              <a:pPr/>
              <a:t>03/10/65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5E34-6883-4B79-8C9C-52ECF0C6798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169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7D47-311E-4038-BE83-97F1B058B268}" type="datetimeFigureOut">
              <a:rPr lang="th-TH" smtClean="0"/>
              <a:pPr/>
              <a:t>03/10/65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5E34-6883-4B79-8C9C-52ECF0C6798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762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7D47-311E-4038-BE83-97F1B058B268}" type="datetimeFigureOut">
              <a:rPr lang="th-TH" smtClean="0"/>
              <a:pPr/>
              <a:t>03/10/65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5E34-6883-4B79-8C9C-52ECF0C6798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130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A7D47-311E-4038-BE83-97F1B058B268}" type="datetimeFigureOut">
              <a:rPr lang="th-TH" smtClean="0"/>
              <a:pPr/>
              <a:t>03/10/65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5E34-6883-4B79-8C9C-52ECF0C6798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3149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A7D47-311E-4038-BE83-97F1B058B268}" type="datetimeFigureOut">
              <a:rPr lang="th-TH" smtClean="0"/>
              <a:pPr/>
              <a:t>03/10/65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55E34-6883-4B79-8C9C-52ECF0C6798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821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รายงานการเฝ้าระวังทางระบาดวิทยา ปี 2565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h-TH" dirty="0"/>
              <a:t>ประจำเดือน กันยายน 2565</a:t>
            </a:r>
          </a:p>
          <a:p>
            <a:r>
              <a:rPr lang="th-TH" dirty="0"/>
              <a:t>โดย อัฐพงค์ คงช่วย </a:t>
            </a:r>
          </a:p>
          <a:p>
            <a:r>
              <a:rPr lang="th-TH" dirty="0"/>
              <a:t>เจ้าพนักงานสาธารณสุขชำนาญงาน</a:t>
            </a:r>
          </a:p>
        </p:txBody>
      </p:sp>
    </p:spTree>
    <p:extLst>
      <p:ext uri="{BB962C8B-B14F-4D97-AF65-F5344CB8AC3E}">
        <p14:creationId xmlns:p14="http://schemas.microsoft.com/office/powerpoint/2010/main" val="1208704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300"/>
          </a:solidFill>
        </p:spPr>
        <p:txBody>
          <a:bodyPr>
            <a:norm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</a:rPr>
              <a:t>การตรวจจับการระบาด จังหวัดสงขลา ประจำเดือน กรกฎาคม พ.ศ.2565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6366592"/>
            <a:ext cx="702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โปรแกรมเฝ้าระวังทางระบาดวิทยา สำนักงานสาธารณสุขจังหวัดสงขลา (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R506) 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ณ วันที่ 26 กันยายน 2565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954924"/>
            <a:ext cx="10583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- อำเภอควนเนียง 	      พบ ผู้ป่วยด้วยโรค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Pyrexia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		จำนวน         16 ราย (มัธยฐาน      9 ราย)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2366167"/>
            <a:ext cx="10488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- อำเภอบางกล่ำ	      พบ ผู้ป่วยด้วยโรค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Pyrexia 	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	จำนวน         12 ราย (มัธยฐาน    11 ราย)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4896" y="2765930"/>
            <a:ext cx="10429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- อำเภอสิงหนคร	       พบ ผู้ป่วยด้วยโรค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Pyrexia 	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	จำนวน          29 ราย (มัธยฐาน      3 ราย)</a:t>
            </a:r>
          </a:p>
        </p:txBody>
      </p:sp>
    </p:spTree>
    <p:extLst>
      <p:ext uri="{BB962C8B-B14F-4D97-AF65-F5344CB8AC3E}">
        <p14:creationId xmlns:p14="http://schemas.microsoft.com/office/powerpoint/2010/main" val="1808414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300"/>
          </a:solidFill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</a:rPr>
              <a:t>ข้อสังเกตและเสนอแนะ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โรค 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Leptospirosis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เน้นการประชาสัมพันธ์ให้มากขึ้น และเน้นการวินิจฉัยให้เร็วขึ้นเพื่อลดอัตราการตาย</a:t>
            </a:r>
          </a:p>
          <a:p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โรคไข้เลือดออก เริ่มระบาดเป็นวงกว้างมากขึ้น หากอาการเข้าข่ายควร 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R/O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 ไข้เลือดออก แทน 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Pyrexia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เพื่อการควบคุมโรคได้ทันเวลามากขึ้น </a:t>
            </a:r>
          </a:p>
          <a:p>
            <a:r>
              <a:rPr lang="th-TH" sz="2400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โรค </a:t>
            </a:r>
            <a:r>
              <a:rPr lang="en-US" sz="2400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Covid-19 </a:t>
            </a:r>
            <a:r>
              <a:rPr lang="th-TH" sz="2400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ปรับลดความรุนแรงมาเป็นโรคติดต่อที่ต้องเฝ้าระวัง การรายงานผู้ป่วยของโณงพยาบาลยังคงส่งผ่าน </a:t>
            </a:r>
            <a:r>
              <a:rPr lang="en-US" sz="2400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API </a:t>
            </a:r>
            <a:r>
              <a:rPr lang="th-TH" sz="2400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ไปยัง </a:t>
            </a:r>
            <a:r>
              <a:rPr lang="en-US" sz="2400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Doeportal </a:t>
            </a:r>
            <a:r>
              <a:rPr lang="th-TH" sz="2400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เหมือนเดิม และลดอำนาจการแยกกัก กักกัน และคุมไว้สังเกตอาการ ของ จพต.</a:t>
            </a:r>
          </a:p>
          <a:p>
            <a:r>
              <a:rPr lang="th-TH" sz="2400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โปรแกรม </a:t>
            </a:r>
            <a:r>
              <a:rPr lang="en-US" sz="2400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D506 (Digital 506) </a:t>
            </a:r>
            <a:r>
              <a:rPr lang="th-TH" sz="2400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ที่มีข่าวว่าจะมาแทนระบบเฝ้าระวังโรคติดต่อที่ต้องเฝ้าระวังของประเทศไทย กองระบาดวิทยายังไม่มีการชี้แจง หรือแจ้งความคืบหน้าของโปรแกรม ระยะเวลาการเปิดใช้งานมายัง สสจ. </a:t>
            </a:r>
            <a:r>
              <a:rPr lang="th-TH" sz="240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ดังนั้นจึงยังใช้ระบบเก่ายู่</a:t>
            </a:r>
            <a:endParaRPr lang="th-TH" sz="2400" dirty="0">
              <a:solidFill>
                <a:srgbClr val="FF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8078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3B1A-3A70-6DBA-25F6-30A14C5FB7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นิยามโรคไข้เลือดออก </a:t>
            </a:r>
            <a:r>
              <a:rPr lang="en-US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ICD-10: A97.0, A97.1, A97.2, A97.9</a:t>
            </a:r>
            <a:endParaRPr lang="th-TH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7A6D05-2011-B80B-4E57-525B252F3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7" t="21439" r="12461" b="1163"/>
          <a:stretch/>
        </p:blipFill>
        <p:spPr>
          <a:xfrm>
            <a:off x="838200" y="1690688"/>
            <a:ext cx="88296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85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3B1A-3A70-6DBA-25F6-30A14C5FB7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นิยามโรคไข้เลือดออก </a:t>
            </a:r>
            <a:r>
              <a:rPr lang="en-US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ICD-10: A97.0, A97.1, A97.2, A97.9</a:t>
            </a:r>
            <a:endParaRPr lang="th-TH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7A6D05-2011-B80B-4E57-525B252F3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7" t="21439" r="12461" b="70821"/>
          <a:stretch/>
        </p:blipFill>
        <p:spPr>
          <a:xfrm>
            <a:off x="838200" y="1690688"/>
            <a:ext cx="8829675" cy="495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67144E-6D4A-0B04-A50B-87E1FFD6DB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t="27326" r="11640" b="4869"/>
          <a:stretch/>
        </p:blipFill>
        <p:spPr>
          <a:xfrm>
            <a:off x="838200" y="2185988"/>
            <a:ext cx="9096375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58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3B1A-3A70-6DBA-25F6-30A14C5FB7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นิยามโรคไข้เลือดออก </a:t>
            </a:r>
            <a:r>
              <a:rPr lang="en-US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ICD-10: A97.0, A97.1, A97.2, A97.9</a:t>
            </a:r>
            <a:endParaRPr lang="th-TH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7A6D05-2011-B80B-4E57-525B252F3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7" t="21439" r="12461" b="70821"/>
          <a:stretch/>
        </p:blipFill>
        <p:spPr>
          <a:xfrm>
            <a:off x="838200" y="1690688"/>
            <a:ext cx="8829675" cy="495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D93C7B-CD1E-39C0-1121-971F70C818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t="25145" r="12461" b="39535"/>
          <a:stretch/>
        </p:blipFill>
        <p:spPr>
          <a:xfrm>
            <a:off x="838200" y="2432048"/>
            <a:ext cx="9995958" cy="257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32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3B1A-3A70-6DBA-25F6-30A14C5FB7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นิยามโรคไข้เลือดออก </a:t>
            </a:r>
            <a:r>
              <a:rPr lang="en-US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ICD-10: A97.0, A97.1, A97.2, A97.9</a:t>
            </a:r>
            <a:endParaRPr lang="th-TH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7A6D05-2011-B80B-4E57-525B252F3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7" t="21439" r="12461" b="70821"/>
          <a:stretch/>
        </p:blipFill>
        <p:spPr>
          <a:xfrm>
            <a:off x="838200" y="1690688"/>
            <a:ext cx="8829675" cy="49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7F30A6-1430-CEDF-3994-7450F7CD94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01" t="34957" r="14453" b="21657"/>
          <a:stretch/>
        </p:blipFill>
        <p:spPr>
          <a:xfrm>
            <a:off x="838200" y="2324099"/>
            <a:ext cx="10072500" cy="317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16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3B1A-3A70-6DBA-25F6-30A14C5FB7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นิยามโรคไข้เลือดออก </a:t>
            </a:r>
            <a:r>
              <a:rPr lang="en-US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ICD-10: A97.0, A97.1, A97.2, A97.9</a:t>
            </a:r>
            <a:endParaRPr lang="th-TH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7A6D05-2011-B80B-4E57-525B252F3A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7" t="21439" r="12461" b="70821"/>
          <a:stretch/>
        </p:blipFill>
        <p:spPr>
          <a:xfrm>
            <a:off x="838200" y="1690688"/>
            <a:ext cx="8829675" cy="495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A222AC-96EE-1104-13D8-0DFFCCF518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16" t="31032" r="14453" b="1381"/>
          <a:stretch/>
        </p:blipFill>
        <p:spPr>
          <a:xfrm>
            <a:off x="838200" y="2185988"/>
            <a:ext cx="9086851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46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3B1A-3A70-6DBA-25F6-30A14C5FB7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นิยามโรคไข้เลือดออก </a:t>
            </a:r>
            <a:r>
              <a:rPr lang="en-US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ICD-10: A97.0, A97.1, A97.2, A97.9</a:t>
            </a:r>
            <a:endParaRPr lang="th-TH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03DF39-D06A-5A59-403D-AD4D9ADB75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6" t="23474" r="28749" b="41335"/>
          <a:stretch/>
        </p:blipFill>
        <p:spPr>
          <a:xfrm>
            <a:off x="690716" y="1690688"/>
            <a:ext cx="7848600" cy="230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68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3B1A-3A70-6DBA-25F6-30A14C5FB7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นิยามโรคไข้เลือดออก </a:t>
            </a:r>
            <a:r>
              <a:rPr lang="en-US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ICD-10: A97.0, A97.1, A97.2, A97.9</a:t>
            </a:r>
            <a:endParaRPr lang="th-TH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D660A7-E82A-1CA1-2780-F5D2DCE25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6" t="23475" r="28749" b="66766"/>
          <a:stretch/>
        </p:blipFill>
        <p:spPr>
          <a:xfrm>
            <a:off x="690716" y="1690688"/>
            <a:ext cx="7848600" cy="6395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B28578-97DB-17E3-25BA-941108B268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" t="23474" r="10605" b="16580"/>
          <a:stretch/>
        </p:blipFill>
        <p:spPr>
          <a:xfrm>
            <a:off x="838199" y="2330245"/>
            <a:ext cx="10660607" cy="416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98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3B1A-3A70-6DBA-25F6-30A14C5FB7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นิยามโรคไข้เลือดออก </a:t>
            </a:r>
            <a:r>
              <a:rPr lang="en-US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ICD-10: A97.0, A97.1, A97.2, A97.9</a:t>
            </a:r>
            <a:endParaRPr lang="th-TH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F73AE0-17BD-0ED9-A8FF-BF1E88D86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5" t="19258" r="28671" b="62843"/>
          <a:stretch/>
        </p:blipFill>
        <p:spPr>
          <a:xfrm>
            <a:off x="838199" y="1871662"/>
            <a:ext cx="10824715" cy="184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0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300"/>
          </a:solidFill>
        </p:spPr>
        <p:txBody>
          <a:bodyPr>
            <a:norm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</a:rPr>
              <a:t>ร้อยละของความทันเวลาการส่งข้อมูลทางระบาดวิทยาจำแนกรายอำเภอ ปี พ.ศ.2565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558131"/>
              </p:ext>
            </p:extLst>
          </p:nvPr>
        </p:nvGraphicFramePr>
        <p:xfrm>
          <a:off x="838200" y="21431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6450" y="1782146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ร้อยละ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46499" y="5078963"/>
            <a:ext cx="69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อำเภอ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6366592"/>
            <a:ext cx="7015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โปรแกรมเฝ้าระวังทางระบาดวิทยา สำนักงานสาธารณสุขจังหวัดสงขลา (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R506) 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ณ วันที่ 26 กันยายน 2565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448848" y="2617415"/>
            <a:ext cx="9837577" cy="186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08922" y="2877402"/>
            <a:ext cx="9837577" cy="1866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655087" y="1908780"/>
            <a:ext cx="869149" cy="83099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จังหวัด</a:t>
            </a:r>
          </a:p>
          <a:p>
            <a:r>
              <a:rPr lang="th-TH" sz="2400" b="1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79.</a:t>
            </a:r>
            <a:r>
              <a:rPr lang="en-US" sz="2400" b="1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43%</a:t>
            </a:r>
            <a:endParaRPr lang="th-TH" sz="2400" b="1" dirty="0">
              <a:solidFill>
                <a:schemeClr val="bg1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83187" y="3344711"/>
            <a:ext cx="631508" cy="15135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3128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3B1A-3A70-6DBA-25F6-30A14C5FB7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นิยามโรคไข้เลือดออก </a:t>
            </a:r>
            <a:r>
              <a:rPr lang="en-US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ICD-10: A97.0, A97.1, A97.2, A97.9</a:t>
            </a:r>
            <a:endParaRPr lang="th-TH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606102-88E2-345D-2F01-EA7FB3E10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81" t="34302" r="10703" b="14026"/>
          <a:stretch/>
        </p:blipFill>
        <p:spPr>
          <a:xfrm>
            <a:off x="838200" y="1843088"/>
            <a:ext cx="1034004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56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3B1A-3A70-6DBA-25F6-30A14C5FB7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นิยามโรคไข้เลือดออก </a:t>
            </a:r>
            <a:r>
              <a:rPr lang="en-US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ICD-10: A97.0, A97.1, A97.2, A97.9</a:t>
            </a:r>
            <a:endParaRPr lang="th-TH" dirty="0">
              <a:solidFill>
                <a:schemeClr val="bg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606102-88E2-345D-2F01-EA7FB3E10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81" t="34302" r="10703" b="56817"/>
          <a:stretch/>
        </p:blipFill>
        <p:spPr>
          <a:xfrm>
            <a:off x="838200" y="1743072"/>
            <a:ext cx="10340049" cy="628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0D2CBB-171F-AF25-9DB9-2D12A82F2E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63" t="38881" r="6875" b="30595"/>
          <a:stretch/>
        </p:blipFill>
        <p:spPr>
          <a:xfrm>
            <a:off x="838200" y="2486029"/>
            <a:ext cx="10699926" cy="212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40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3B1A-3A70-6DBA-25F6-30A14C5FB7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นิยามโรค</a:t>
            </a:r>
            <a:r>
              <a:rPr lang="th-TH" dirty="0" err="1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เล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ปโตสไปโรส</a:t>
            </a:r>
            <a:r>
              <a:rPr lang="th-TH" dirty="0" err="1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ิส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ICD-10: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27.0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27.8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2D30F9-BAD8-51BD-8F9A-FCB626D1A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3" t="19913" r="17617" b="5523"/>
          <a:stretch/>
        </p:blipFill>
        <p:spPr>
          <a:xfrm>
            <a:off x="838200" y="1690688"/>
            <a:ext cx="7672389" cy="48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57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3B1A-3A70-6DBA-25F6-30A14C5FB7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นิยามโรค</a:t>
            </a:r>
            <a:r>
              <a:rPr lang="th-TH" dirty="0" err="1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เล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ปโตสไปโรส</a:t>
            </a:r>
            <a:r>
              <a:rPr lang="th-TH" dirty="0" err="1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ิส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ICD-10: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27.0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27.8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2D30F9-BAD8-51BD-8F9A-FCB626D1A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3" t="19913" r="40429" b="73837"/>
          <a:stretch/>
        </p:blipFill>
        <p:spPr>
          <a:xfrm>
            <a:off x="752472" y="1690688"/>
            <a:ext cx="6085417" cy="5095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26B4C3-A5B3-5EBA-75E4-0CB9A34525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48" t="25582" r="13164" b="11846"/>
          <a:stretch/>
        </p:blipFill>
        <p:spPr>
          <a:xfrm>
            <a:off x="838200" y="2392362"/>
            <a:ext cx="8801100" cy="410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32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3B1A-3A70-6DBA-25F6-30A14C5FB7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นิยามโรค</a:t>
            </a:r>
            <a:r>
              <a:rPr lang="th-TH" dirty="0" err="1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เล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ปโตสไปโรส</a:t>
            </a:r>
            <a:r>
              <a:rPr lang="th-TH" dirty="0" err="1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ิส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ICD-10: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27.0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27.8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2D30F9-BAD8-51BD-8F9A-FCB626D1A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3" t="19913" r="40429" b="73837"/>
          <a:stretch/>
        </p:blipFill>
        <p:spPr>
          <a:xfrm>
            <a:off x="752472" y="1690688"/>
            <a:ext cx="6085417" cy="509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E4F560-8186-5E9B-56A0-5442EEAB90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86" t="29070" r="13164" b="38663"/>
          <a:stretch/>
        </p:blipFill>
        <p:spPr>
          <a:xfrm>
            <a:off x="838200" y="2200275"/>
            <a:ext cx="8686800" cy="2114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594953-0894-FCB2-3E37-1883DE2369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71" t="21875" r="15742" b="66086"/>
          <a:stretch/>
        </p:blipFill>
        <p:spPr>
          <a:xfrm>
            <a:off x="781049" y="4314825"/>
            <a:ext cx="8801101" cy="78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2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3B1A-3A70-6DBA-25F6-30A14C5FB7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นิยามโรค</a:t>
            </a:r>
            <a:r>
              <a:rPr lang="th-TH" dirty="0" err="1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เล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ปโตสไปโรส</a:t>
            </a:r>
            <a:r>
              <a:rPr lang="th-TH" dirty="0" err="1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ิส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ICD-10: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27.0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27.8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2D30F9-BAD8-51BD-8F9A-FCB626D1A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3" t="19913" r="40429" b="73837"/>
          <a:stretch/>
        </p:blipFill>
        <p:spPr>
          <a:xfrm>
            <a:off x="752472" y="1690688"/>
            <a:ext cx="6085417" cy="509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594953-0894-FCB2-3E37-1883DE2369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71" t="32958" r="15742" b="29047"/>
          <a:stretch/>
        </p:blipFill>
        <p:spPr>
          <a:xfrm>
            <a:off x="752472" y="2300288"/>
            <a:ext cx="8801101" cy="248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64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3B1A-3A70-6DBA-25F6-30A14C5FB7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นิยามโรค</a:t>
            </a:r>
            <a:r>
              <a:rPr lang="th-TH" dirty="0" err="1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เล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ปโตสไปโรส</a:t>
            </a:r>
            <a:r>
              <a:rPr lang="th-TH" dirty="0" err="1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ิส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ICD-10: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27.0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27.8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49D1C8-511D-4037-12F6-8026D3FF46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5" t="28416" r="10704" b="13154"/>
          <a:stretch/>
        </p:blipFill>
        <p:spPr>
          <a:xfrm>
            <a:off x="838200" y="1928813"/>
            <a:ext cx="100488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79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3B1A-3A70-6DBA-25F6-30A14C5FB7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นิยามโรค</a:t>
            </a:r>
            <a:r>
              <a:rPr lang="th-TH" dirty="0" err="1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เล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ปโตสไปโรส</a:t>
            </a:r>
            <a:r>
              <a:rPr lang="th-TH" dirty="0" err="1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ิส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ICD-10: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27.0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27.8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AC437-FC4E-BD97-D1F7-9D226E727C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53" t="19913" r="14570" b="3246"/>
          <a:stretch/>
        </p:blipFill>
        <p:spPr>
          <a:xfrm>
            <a:off x="838200" y="1690688"/>
            <a:ext cx="8958264" cy="503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90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3B1A-3A70-6DBA-25F6-30A14C5FB7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นิยามโรค</a:t>
            </a:r>
            <a:r>
              <a:rPr lang="th-TH" dirty="0" err="1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เล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ปโตสไปโรส</a:t>
            </a:r>
            <a:r>
              <a:rPr lang="th-TH" dirty="0" err="1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ิส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ICD-10: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27.0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27.8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AC437-FC4E-BD97-D1F7-9D226E727C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53" t="19913" r="14570" b="72311"/>
          <a:stretch/>
        </p:blipFill>
        <p:spPr>
          <a:xfrm>
            <a:off x="838200" y="1690688"/>
            <a:ext cx="8958264" cy="5095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164045-7045-5687-DD98-A4631D82FA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89" t="37573" r="16445" b="51744"/>
          <a:stretch/>
        </p:blipFill>
        <p:spPr>
          <a:xfrm>
            <a:off x="866770" y="2316164"/>
            <a:ext cx="10457085" cy="84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35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3B1A-3A70-6DBA-25F6-30A14C5FB7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นิยามโรค</a:t>
            </a:r>
            <a:r>
              <a:rPr lang="th-TH" dirty="0" err="1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เล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ปโตสไปโรส</a:t>
            </a:r>
            <a:r>
              <a:rPr lang="th-TH" dirty="0" err="1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ิส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ICD-10: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27.0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27.8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132DC8-5576-7D30-79CB-3A50AFE44D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81" t="30377" r="8242" b="40408"/>
          <a:stretch/>
        </p:blipFill>
        <p:spPr>
          <a:xfrm>
            <a:off x="838200" y="1900238"/>
            <a:ext cx="9872663" cy="191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54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16" t="19453" r="6692" b="37032"/>
          <a:stretch/>
        </p:blipFill>
        <p:spPr>
          <a:xfrm>
            <a:off x="191069" y="1768248"/>
            <a:ext cx="11702004" cy="4024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69" y="365125"/>
            <a:ext cx="11702003" cy="1325563"/>
          </a:xfrm>
          <a:solidFill>
            <a:srgbClr val="003300"/>
          </a:solidFill>
        </p:spPr>
        <p:txBody>
          <a:bodyPr>
            <a:norm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</a:rPr>
              <a:t>การส่งข้อมูลทางระบาดวิทยาของโรงพยาบาล จำแนกรายสัปดาห์</a:t>
            </a:r>
            <a:br>
              <a:rPr lang="th-TH" sz="3600" dirty="0">
                <a:solidFill>
                  <a:schemeClr val="bg1"/>
                </a:solidFill>
              </a:rPr>
            </a:br>
            <a:r>
              <a:rPr lang="th-TH" sz="3600" dirty="0">
                <a:solidFill>
                  <a:schemeClr val="bg1"/>
                </a:solidFill>
              </a:rPr>
              <a:t>เปรียบทียบกับเกณฑ์การส่ง ปี พ.ศ.2565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7470" y="6488668"/>
            <a:ext cx="702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โปรแกรมเฝ้าระวังทางระบาดวิทยา สำนักงานสาธารณสุขจังหวัดสงขลา (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R506) 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ณ วันที่ 26 กันยายน 2565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5878372"/>
            <a:ext cx="11126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เกณฑ์การส่งข้อมูล</a:t>
            </a:r>
            <a:br>
              <a:rPr lang="th-TH" sz="24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24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1.รพศ. อย่างน้อย 50 รายต่อสัปดาห์   2.รพท. อย่างน้อย 30 รายต่อสัปดาห์   3.รพช. อย่างน้อย   5 รายต่อสัปดาห์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8870" y="5913189"/>
            <a:ext cx="7624203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h-TH" sz="20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ยกเลิกการรายงาน โควิด-19 , วัณโรค , เรื้อน และ </a:t>
            </a:r>
            <a:r>
              <a:rPr lang="en-US" sz="20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AEFI </a:t>
            </a:r>
            <a:r>
              <a:rPr lang="th-TH" sz="20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จาก </a:t>
            </a:r>
            <a:r>
              <a:rPr lang="en-US" sz="20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R506 </a:t>
            </a:r>
            <a:r>
              <a:rPr lang="th-TH" sz="20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เพราะ มีโปรแกรมอื่นๆ จัดเก็บข้อมูลแล้ว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1069" y="2674965"/>
            <a:ext cx="117020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7421" y="4216875"/>
            <a:ext cx="117020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1069" y="4890020"/>
            <a:ext cx="117020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066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3B1A-3A70-6DBA-25F6-30A14C5FB7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นิยามโรค</a:t>
            </a:r>
            <a:r>
              <a:rPr lang="th-TH" dirty="0" err="1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เล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ปโตสไปโรส</a:t>
            </a:r>
            <a:r>
              <a:rPr lang="th-TH" dirty="0" err="1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ิส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ICD-10: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27.0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27.8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D43713-0A3F-5710-D03F-7A788D9D4A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48" t="27980" r="6875" b="19695"/>
          <a:stretch/>
        </p:blipFill>
        <p:spPr>
          <a:xfrm>
            <a:off x="728662" y="1785939"/>
            <a:ext cx="10067925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63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3B1A-3A70-6DBA-25F6-30A14C5FB75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นิยามโรค</a:t>
            </a:r>
            <a:r>
              <a:rPr lang="th-TH" dirty="0" err="1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เล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ปโตสไปโรส</a:t>
            </a:r>
            <a:r>
              <a:rPr lang="th-TH" dirty="0" err="1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ิส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ICD-10: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27.0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27.8</a:t>
            </a:r>
            <a:r>
              <a:rPr lang="pt-BR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, A</a:t>
            </a:r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27.9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9694A2-8EF9-58CC-FBDD-42B7EE267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81" t="26235" r="6875" b="10102"/>
          <a:stretch/>
        </p:blipFill>
        <p:spPr>
          <a:xfrm>
            <a:off x="838200" y="1857374"/>
            <a:ext cx="10039350" cy="417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9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300"/>
          </a:solidFill>
        </p:spPr>
        <p:txBody>
          <a:bodyPr>
            <a:norm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</a:rPr>
              <a:t>20 อันดับโรคที่ต้องเฝ้าระวังทางระบาดวิทยา จังหวัดสงขลา ปี พ.ศ.2565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75" y="6488668"/>
            <a:ext cx="697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โปรแกรมเฝ้าระวังทางระบาดวิทยา สำนักงานสาธารณสุขจังหวัดสงขลา (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R506) 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ณ วันที่ 26 กันยายน 2565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333500"/>
            <a:ext cx="2048959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 มค.65 – 26 กย.65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38875" y="1333500"/>
            <a:ext cx="1981633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 กย.65 - 26 กย.65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994" t="19453" r="56842" b="10497"/>
          <a:stretch/>
        </p:blipFill>
        <p:spPr>
          <a:xfrm>
            <a:off x="838200" y="1856720"/>
            <a:ext cx="4934803" cy="4631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547" t="19453" r="56841" b="10762"/>
          <a:stretch/>
        </p:blipFill>
        <p:spPr>
          <a:xfrm>
            <a:off x="6096000" y="1843073"/>
            <a:ext cx="5257800" cy="464812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096000" y="4039737"/>
            <a:ext cx="5257800" cy="136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84624" y="4506041"/>
            <a:ext cx="5257800" cy="136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73248" y="4713033"/>
            <a:ext cx="5257800" cy="136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277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300"/>
          </a:solidFill>
        </p:spPr>
        <p:txBody>
          <a:bodyPr>
            <a:norm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</a:rPr>
              <a:t>20 อันดับโรคที่ต้องเฝ้าระวังทางระบาดวิทยา จังหวัดสงขลา ปี พ.ศ.2565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6366592"/>
            <a:ext cx="697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โปรแกรมเฝ้าระวังทางระบาดวิทยา สำนักงานสาธารณสุขจังหวัดสงขลา (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R506) 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ณ วันที่ 26 กันยายน 2565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333500"/>
            <a:ext cx="2048959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 มค.65 – 26 กย.65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4193454"/>
            <a:ext cx="2021707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 กย.65 – 26 กย.65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614" t="36362" r="25403" b="38353"/>
          <a:stretch/>
        </p:blipFill>
        <p:spPr>
          <a:xfrm>
            <a:off x="838200" y="4824396"/>
            <a:ext cx="10515600" cy="15421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0520" t="36831" r="25497" b="22900"/>
          <a:stretch/>
        </p:blipFill>
        <p:spPr>
          <a:xfrm>
            <a:off x="838200" y="1795018"/>
            <a:ext cx="10515600" cy="229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5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300"/>
          </a:solidFill>
        </p:spPr>
        <p:txBody>
          <a:bodyPr>
            <a:norm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</a:rPr>
              <a:t>การตรวจจับการระบาด จังหวัดสงขลา ประจำเดือน กันยายน พ.ศ.2565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6366592"/>
            <a:ext cx="697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โปรแกรมเฝ้าระวังทางระบาดวิทยา สำนักงานสาธารณสุขจังหวัดสงขลา (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R506) 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ณ วันที่ 26 กันยายน 2565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954924"/>
            <a:ext cx="9506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- จังหวัดสงขลา        พบ ผู้ป่วยด้วยโรค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Diarrhoea	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   จำนวน 1332 ราย (มัธยฐาน 1312 ราย)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8706" y="2454166"/>
            <a:ext cx="9506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- จังหวัดสงขลา        พบ ผู้ป่วยด้วยโรค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Influenza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	   จำนวน   198 ราย (มัธยฐาน   107 ราย)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9147" y="2949167"/>
            <a:ext cx="9506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- จังหวัดสงขลา 	  พบ ผู้ป่วยด้วยโรค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Pyrexia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	  	    จำนวน   296 ราย (มัธยฐาน  227 ราย)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419" y="3429119"/>
            <a:ext cx="9624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จังหวัดสงขลา 	  พบ ผู้ป่วยด้วยโรค </a:t>
            </a:r>
            <a:r>
              <a:rPr lang="en-US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Leptospirosis</a:t>
            </a:r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	    จำนวน     11 ราย  (มัธยฐาน     8 ราย)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9147" y="3936315"/>
            <a:ext cx="956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- จังหวัดสงขลา 	  พบ ผู้ป่วยด้วยโรค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HFM disease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   	    จำนวน     84 ราย  (มัธยฐาน   54 ราย)</a:t>
            </a:r>
          </a:p>
        </p:txBody>
      </p:sp>
    </p:spTree>
    <p:extLst>
      <p:ext uri="{BB962C8B-B14F-4D97-AF65-F5344CB8AC3E}">
        <p14:creationId xmlns:p14="http://schemas.microsoft.com/office/powerpoint/2010/main" val="3591167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300"/>
          </a:solidFill>
        </p:spPr>
        <p:txBody>
          <a:bodyPr>
            <a:norm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</a:rPr>
              <a:t>การตรวจจับการระบาด จังหวัดสงขลา ประจำเดือน กันยายน พ.ศ.2565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6366592"/>
            <a:ext cx="702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โปรแกรมเฝ้าระวังทางระบาดวิทยา สำนักงานสาธารณสุขจังหวัดสงขลา (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R506) 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ณ วันที่ 26 กันยายน 2565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2041408"/>
            <a:ext cx="10302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- อำเภอเมือง	      พบ ผู้ป่วยด้วยโรค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Diarrhoea		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จำนวน    260 ราย (มัธยฐาน 254 ราย)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2564628"/>
            <a:ext cx="10192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- อำเภอเมือง	      พบ ผู้ป่วยด้วยโรค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Influenza		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จำนวน      28 ราย (มัธยฐาน   16 ราย)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200" y="3019452"/>
            <a:ext cx="10192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- อำเภอจะนะ	      พบ ผู้ป่วยด้วยโรค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Influenza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		จำนวน      38 ราย (มัธยฐาน     5 ราย)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0" y="3523427"/>
            <a:ext cx="11227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อำเภอจะนะ	      พบ ผู้ป่วยด้วยโรค </a:t>
            </a:r>
            <a:r>
              <a:rPr lang="en-US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Leptospirosis 		</a:t>
            </a:r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จำนวน         2 ราย (มัธยฐาน    0 ราย) ต.ตลิ่งชัน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0" y="3994026"/>
            <a:ext cx="10192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- อำเภอนาทวี	      พบ ผู้ป่วยด้วยโรค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Influenza		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จำนวน         7 ราย (มัธยฐาน    0 ราย)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8200" y="4481156"/>
            <a:ext cx="10251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- อำเภอเมือง	      พบ ผู้ป่วยด้วยโรค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Diarrhoea		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จำนวน       86 ราย (มัธยฐาน   65 ราย)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8200" y="5004376"/>
            <a:ext cx="10192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- อำเภอเมือง	      พบ ผู้ป่วยด้วยโรค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Influenza		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จำนวน       62 ราย (มัธยฐาน   48 ราย)</a:t>
            </a:r>
          </a:p>
        </p:txBody>
      </p:sp>
    </p:spTree>
    <p:extLst>
      <p:ext uri="{BB962C8B-B14F-4D97-AF65-F5344CB8AC3E}">
        <p14:creationId xmlns:p14="http://schemas.microsoft.com/office/powerpoint/2010/main" val="529226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300"/>
          </a:solidFill>
        </p:spPr>
        <p:txBody>
          <a:bodyPr>
            <a:norm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</a:rPr>
              <a:t>การตรวจจับการระบาด จังหวัดสงขลา ประจำเดือน กันยายน พ.ศ.2565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6366592"/>
            <a:ext cx="702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โปรแกรมเฝ้าระวังทางระบาดวิทยา สำนักงานสาธารณสุขจังหวัดสงขลา (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R506) 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ณ วันที่ 26 กันยายน 2565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954924"/>
            <a:ext cx="10192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-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อำเภอสะบ้าย้อย	      พบ ผู้ป่วยด้วยโรค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Dairrheoa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		จำนวน      64 ราย (มัธยฐาน   57 ราย)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2478144"/>
            <a:ext cx="10192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- อำเภอสะบ้าย้อย	      พบ ผู้ป่วยด้วยโรค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H.conjunctivitis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		จำนวน      12 ราย (มัธยฐาน     7 ราย)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3001364"/>
            <a:ext cx="10243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อำเภอสะบ้าย้อย 	      พบ ผู้ป่วยด้วยโรค </a:t>
            </a:r>
            <a:r>
              <a:rPr lang="en-US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Leptospirosis  </a:t>
            </a:r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	จำนวน        5 ราย (มัธยฐาน     1 ราย)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3527210"/>
            <a:ext cx="10429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- อำเภอสะบ้าย้อย 	      พบ ผู้ป่วยด้วยโรค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Pneumonia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		จำนวน      50 ราย (มัธยฐาน    10 ราย)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4047804"/>
            <a:ext cx="10251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- อำเภอระโนด 	      พบ ผู้ป่วยด้วยโรค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Dairrheoa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		จำนวน      88 ราย (มัธยฐาน    58 ราย)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4568398"/>
            <a:ext cx="10310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- อำเภอระโนด 	      พบ ผู้ป่วยด้วยโรค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HFM disease 	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	จำนวน      10 ราย (มัธยฐาน      1 ราย)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5088992"/>
            <a:ext cx="10310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- อำเภอรัตภูมิ	      พบ ผู้ป่วยด้วยโรค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Pneumonia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		จำนวน      10 ราย (มัธยฐาน      1 ราย)</a:t>
            </a:r>
          </a:p>
        </p:txBody>
      </p:sp>
    </p:spTree>
    <p:extLst>
      <p:ext uri="{BB962C8B-B14F-4D97-AF65-F5344CB8AC3E}">
        <p14:creationId xmlns:p14="http://schemas.microsoft.com/office/powerpoint/2010/main" val="364253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3300"/>
          </a:solidFill>
        </p:spPr>
        <p:txBody>
          <a:bodyPr>
            <a:norm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</a:rPr>
              <a:t>การตรวจจับการระบาด จังหวัดสงขลา ประจำเดือน กรกฎาคม พ.ศ.2565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6366592"/>
            <a:ext cx="702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ที่มา 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โปรแกรมเฝ้าระวังทางระบาดวิทยา สำนักงานสาธารณสุขจังหวัดสงขลา (</a:t>
            </a:r>
            <a:r>
              <a:rPr lang="en-US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R506)  </a:t>
            </a:r>
            <a:r>
              <a:rPr lang="th-TH" sz="1800" dirty="0">
                <a:latin typeface="AngsanaUPC" panose="02020603050405020304" pitchFamily="18" charset="-34"/>
                <a:cs typeface="AngsanaUPC" panose="02020603050405020304" pitchFamily="18" charset="-34"/>
              </a:rPr>
              <a:t>ณ วันที่ 26 กันยายน 2565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954924"/>
            <a:ext cx="10132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อำเภอกระแสสินธุ์      พบ ผู้ป่วยด้วยโรค </a:t>
            </a:r>
            <a:r>
              <a:rPr lang="en-US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HFM disease 		</a:t>
            </a:r>
            <a:r>
              <a:rPr lang="th-TH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จำนวน       11 ราย (มัธยฐาน   0 ราย)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2478144"/>
            <a:ext cx="11195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อำเภอรัตภูมิ 	      พบ ผู้ป่วยด้วยโรค </a:t>
            </a:r>
            <a:r>
              <a:rPr lang="en-US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Leptospirosis </a:t>
            </a:r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จำนวน         2 ราย (มัธยฐาน   0 ราย) ต.เขาพระ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3001364"/>
            <a:ext cx="10370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- อำเภอสะเดา	      พบ ผู้ป่วยด้วยโรค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Dairrheoa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 		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จำนวน       149 ราย (มัธยฐาน 130 ราย)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3527210"/>
            <a:ext cx="10251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- อำเภอสะเดา	      พบ ผู้ป่วยด้วยโรค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Pyrexia 	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	จำนวน         19 ราย (มัธยฐาน  14 ราย)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4047804"/>
            <a:ext cx="10310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- อำเภอหาดใหญ่	      พบ ผู้ป่วยด้วยโรค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Pyrexia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		จำนวน      198 ราย (มัธยฐาน  158 ราย)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4568398"/>
            <a:ext cx="10192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- อำเภอหาดใหญ่ 	      พบ ผู้ป่วยด้วยโรค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Influenza 	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	จำนวน        18 ราย (มัธยฐาน    4 ราย)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5088992"/>
            <a:ext cx="10184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อำเภอนาหม่อม 	      พบ ผู้ป่วยด้วยโรค </a:t>
            </a:r>
            <a:r>
              <a:rPr lang="en-US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Leptospirosis </a:t>
            </a:r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จำนวน         2 ราย (มัธยฐาน   0 ราย)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82970" y="5086366"/>
            <a:ext cx="134043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ต.ทุ่งขมิ้น</a:t>
            </a:r>
          </a:p>
          <a:p>
            <a:r>
              <a:rPr lang="th-TH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ต.คลองหรัง</a:t>
            </a:r>
          </a:p>
        </p:txBody>
      </p:sp>
    </p:spTree>
    <p:extLst>
      <p:ext uri="{BB962C8B-B14F-4D97-AF65-F5344CB8AC3E}">
        <p14:creationId xmlns:p14="http://schemas.microsoft.com/office/powerpoint/2010/main" val="2038838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1479</Words>
  <Application>Microsoft Office PowerPoint</Application>
  <PresentationFormat>Widescreen</PresentationFormat>
  <Paragraphs>88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AngsanaUPC</vt:lpstr>
      <vt:lpstr>Arial</vt:lpstr>
      <vt:lpstr>Calibri</vt:lpstr>
      <vt:lpstr>Calibri Light</vt:lpstr>
      <vt:lpstr>CordiaUPC</vt:lpstr>
      <vt:lpstr>Office Theme</vt:lpstr>
      <vt:lpstr>รายงานการเฝ้าระวังทางระบาดวิทยา ปี 2565</vt:lpstr>
      <vt:lpstr>ร้อยละของความทันเวลาการส่งข้อมูลทางระบาดวิทยาจำแนกรายอำเภอ ปี พ.ศ.2565</vt:lpstr>
      <vt:lpstr>การส่งข้อมูลทางระบาดวิทยาของโรงพยาบาล จำแนกรายสัปดาห์ เปรียบทียบกับเกณฑ์การส่ง ปี พ.ศ.2565</vt:lpstr>
      <vt:lpstr>20 อันดับโรคที่ต้องเฝ้าระวังทางระบาดวิทยา จังหวัดสงขลา ปี พ.ศ.2565</vt:lpstr>
      <vt:lpstr>20 อันดับโรคที่ต้องเฝ้าระวังทางระบาดวิทยา จังหวัดสงขลา ปี พ.ศ.2565</vt:lpstr>
      <vt:lpstr>การตรวจจับการระบาด จังหวัดสงขลา ประจำเดือน กันยายน พ.ศ.2565</vt:lpstr>
      <vt:lpstr>การตรวจจับการระบาด จังหวัดสงขลา ประจำเดือน กันยายน พ.ศ.2565</vt:lpstr>
      <vt:lpstr>การตรวจจับการระบาด จังหวัดสงขลา ประจำเดือน กันยายน พ.ศ.2565</vt:lpstr>
      <vt:lpstr>การตรวจจับการระบาด จังหวัดสงขลา ประจำเดือน กรกฎาคม พ.ศ.2565</vt:lpstr>
      <vt:lpstr>การตรวจจับการระบาด จังหวัดสงขลา ประจำเดือน กรกฎาคม พ.ศ.2565</vt:lpstr>
      <vt:lpstr>ข้อสังเกตและเสนอแนะ</vt:lpstr>
      <vt:lpstr>นิยามโรคไข้เลือดออก  ICD-10: A97.0, A97.1, A97.2, A97.9</vt:lpstr>
      <vt:lpstr>นิยามโรคไข้เลือดออก  ICD-10: A97.0, A97.1, A97.2, A97.9</vt:lpstr>
      <vt:lpstr>นิยามโรคไข้เลือดออก  ICD-10: A97.0, A97.1, A97.2, A97.9</vt:lpstr>
      <vt:lpstr>นิยามโรคไข้เลือดออก  ICD-10: A97.0, A97.1, A97.2, A97.9</vt:lpstr>
      <vt:lpstr>นิยามโรคไข้เลือดออก  ICD-10: A97.0, A97.1, A97.2, A97.9</vt:lpstr>
      <vt:lpstr>นิยามโรคไข้เลือดออก  ICD-10: A97.0, A97.1, A97.2, A97.9</vt:lpstr>
      <vt:lpstr>นิยามโรคไข้เลือดออก  ICD-10: A97.0, A97.1, A97.2, A97.9</vt:lpstr>
      <vt:lpstr>นิยามโรคไข้เลือดออก  ICD-10: A97.0, A97.1, A97.2, A97.9</vt:lpstr>
      <vt:lpstr>นิยามโรคไข้เลือดออก  ICD-10: A97.0, A97.1, A97.2, A97.9</vt:lpstr>
      <vt:lpstr>นิยามโรคไข้เลือดออก  ICD-10: A97.0, A97.1, A97.2, A97.9</vt:lpstr>
      <vt:lpstr>นิยามโรคเลปโตสไปโรสิส  ICD-10: A27.0, A27.8, A27.9</vt:lpstr>
      <vt:lpstr>นิยามโรคเลปโตสไปโรสิส  ICD-10: A27.0, A27.8, A27.9</vt:lpstr>
      <vt:lpstr>นิยามโรคเลปโตสไปโรสิส  ICD-10: A27.0, A27.8, A27.9</vt:lpstr>
      <vt:lpstr>นิยามโรคเลปโตสไปโรสิส  ICD-10: A27.0, A27.8, A27.9</vt:lpstr>
      <vt:lpstr>นิยามโรคเลปโตสไปโรสิส  ICD-10: A27.0, A27.8, A27.9</vt:lpstr>
      <vt:lpstr>นิยามโรคเลปโตสไปโรสิส  ICD-10: A27.0, A27.8, A27.9</vt:lpstr>
      <vt:lpstr>นิยามโรคเลปโตสไปโรสิส  ICD-10: A27.0, A27.8, A27.9</vt:lpstr>
      <vt:lpstr>นิยามโรคเลปโตสไปโรสิส  ICD-10: A27.0, A27.8, A27.9</vt:lpstr>
      <vt:lpstr>นิยามโรคเลปโตสไปโรสิส  ICD-10: A27.0, A27.8, A27.9</vt:lpstr>
      <vt:lpstr>นิยามโรคเลปโตสไปโรสิส  ICD-10: A27.0, A27.8, A27.9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com304</cp:lastModifiedBy>
  <cp:revision>148</cp:revision>
  <dcterms:created xsi:type="dcterms:W3CDTF">2022-02-07T21:50:47Z</dcterms:created>
  <dcterms:modified xsi:type="dcterms:W3CDTF">2022-10-03T00:56:31Z</dcterms:modified>
</cp:coreProperties>
</file>